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36004500" cx="28803600"/>
  <p:notesSz cx="6858000" cy="9144000"/>
  <p:embeddedFontLst>
    <p:embeddedFont>
      <p:font typeface="Montserrat"/>
      <p:regular r:id="rId7"/>
      <p:bold r:id="rId8"/>
      <p:italic r:id="rId9"/>
      <p:boldItalic r:id="rId10"/>
    </p:embeddedFont>
    <p:embeddedFont>
      <p:font typeface="Montserrat Medium"/>
      <p:regular r:id="rId11"/>
      <p:bold r:id="rId12"/>
      <p:italic r:id="rId13"/>
      <p:boldItalic r:id="rId14"/>
    </p:embeddedFont>
    <p:embeddedFont>
      <p:font typeface="Palatino Linotype"/>
      <p:regular r:id="rId15"/>
      <p:bold r:id="rId16"/>
      <p:italic r:id="rId17"/>
      <p:boldItalic r:id="rId18"/>
    </p:embeddedFont>
    <p:embeddedFont>
      <p:font typeface="Montserrat ExtraBold"/>
      <p:bold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340">
          <p15:clr>
            <a:srgbClr val="A4A3A4"/>
          </p15:clr>
        </p15:guide>
        <p15:guide id="2" pos="90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340" orient="horz"/>
        <p:guide pos="907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ExtraBold-boldItalic.fntdata"/><Relationship Id="rId11" Type="http://schemas.openxmlformats.org/officeDocument/2006/relationships/font" Target="fonts/MontserratMedium-regular.fntdata"/><Relationship Id="rId10" Type="http://schemas.openxmlformats.org/officeDocument/2006/relationships/font" Target="fonts/Montserrat-boldItalic.fntdata"/><Relationship Id="rId13" Type="http://schemas.openxmlformats.org/officeDocument/2006/relationships/font" Target="fonts/MontserratMedium-italic.fntdata"/><Relationship Id="rId12" Type="http://schemas.openxmlformats.org/officeDocument/2006/relationships/font" Target="fonts/MontserratMedium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-italic.fntdata"/><Relationship Id="rId15" Type="http://schemas.openxmlformats.org/officeDocument/2006/relationships/font" Target="fonts/PalatinoLinotype-regular.fntdata"/><Relationship Id="rId14" Type="http://schemas.openxmlformats.org/officeDocument/2006/relationships/font" Target="fonts/MontserratMedium-boldItalic.fntdata"/><Relationship Id="rId17" Type="http://schemas.openxmlformats.org/officeDocument/2006/relationships/font" Target="fonts/PalatinoLinotype-italic.fntdata"/><Relationship Id="rId16" Type="http://schemas.openxmlformats.org/officeDocument/2006/relationships/font" Target="fonts/PalatinoLinotype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ExtraBold-bold.fntdata"/><Relationship Id="rId6" Type="http://schemas.openxmlformats.org/officeDocument/2006/relationships/slide" Target="slides/slide1.xml"/><Relationship Id="rId18" Type="http://schemas.openxmlformats.org/officeDocument/2006/relationships/font" Target="fonts/PalatinoLinotype-boldItalic.fntdata"/><Relationship Id="rId7" Type="http://schemas.openxmlformats.org/officeDocument/2006/relationships/font" Target="fonts/Montserrat-regular.fntdata"/><Relationship Id="rId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193925" y="1143000"/>
            <a:ext cx="247015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" name="Google Shape;49;p1:notes"/>
          <p:cNvSpPr/>
          <p:nvPr>
            <p:ph idx="2" type="sldImg"/>
          </p:nvPr>
        </p:nvSpPr>
        <p:spPr>
          <a:xfrm>
            <a:off x="2193925" y="1143000"/>
            <a:ext cx="247015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5113338" y="960438"/>
            <a:ext cx="19010312" cy="23997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1439864" y="8400521"/>
            <a:ext cx="25923875" cy="23762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1143000" lvl="0" marL="457200" marR="0" rtl="0" algn="l">
              <a:lnSpc>
                <a:spcPct val="100000"/>
              </a:lnSpc>
              <a:spcBef>
                <a:spcPts val="2880"/>
              </a:spcBef>
              <a:spcAft>
                <a:spcPts val="0"/>
              </a:spcAft>
              <a:buClr>
                <a:schemeClr val="dk1"/>
              </a:buClr>
              <a:buSzPts val="14400"/>
              <a:buFont typeface="Arial"/>
              <a:buChar char="•"/>
              <a:defRPr b="0" i="0" sz="1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28700" lvl="1" marL="914400" marR="0" rtl="0" algn="l">
              <a:lnSpc>
                <a:spcPct val="100000"/>
              </a:lnSpc>
              <a:spcBef>
                <a:spcPts val="2520"/>
              </a:spcBef>
              <a:spcAft>
                <a:spcPts val="0"/>
              </a:spcAft>
              <a:buClr>
                <a:schemeClr val="dk1"/>
              </a:buClr>
              <a:buSzPts val="12600"/>
              <a:buFont typeface="Arial"/>
              <a:buChar char="–"/>
              <a:defRPr b="0" i="0" sz="1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914400" lvl="2" marL="1371600" marR="0" rtl="0" algn="l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Clr>
                <a:schemeClr val="dk1"/>
              </a:buClr>
              <a:buSzPts val="10800"/>
              <a:buFont typeface="Arial"/>
              <a:buChar char="•"/>
              <a:defRPr b="0" i="0" sz="10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00100" lvl="3" marL="18288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Char char="–"/>
              <a:defRPr b="0" i="0" sz="9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00100" lvl="4" marL="22860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Char char="»"/>
              <a:defRPr b="0" i="0" sz="9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00100" lvl="5" marL="27432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Char char="»"/>
              <a:defRPr b="0" i="0" sz="9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00100" lvl="6" marL="32004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Char char="»"/>
              <a:defRPr b="0" i="0" sz="9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00100" lvl="7" marL="36576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Char char="»"/>
              <a:defRPr b="0" i="0" sz="9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00100" lvl="8" marL="41148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Char char="»"/>
              <a:defRPr b="0" i="0" sz="9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type="title"/>
          </p:nvPr>
        </p:nvSpPr>
        <p:spPr>
          <a:xfrm>
            <a:off x="5113338" y="960438"/>
            <a:ext cx="19010312" cy="23997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11"/>
          <p:cNvSpPr txBox="1"/>
          <p:nvPr>
            <p:ph idx="1" type="body"/>
          </p:nvPr>
        </p:nvSpPr>
        <p:spPr>
          <a:xfrm rot="5400000">
            <a:off x="2520687" y="7319698"/>
            <a:ext cx="23762229" cy="259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1143000" lvl="0" marL="457200" marR="0" rtl="0" algn="l">
              <a:lnSpc>
                <a:spcPct val="100000"/>
              </a:lnSpc>
              <a:spcBef>
                <a:spcPts val="2880"/>
              </a:spcBef>
              <a:spcAft>
                <a:spcPts val="0"/>
              </a:spcAft>
              <a:buClr>
                <a:schemeClr val="dk1"/>
              </a:buClr>
              <a:buSzPts val="14400"/>
              <a:buFont typeface="Arial"/>
              <a:buChar char="•"/>
              <a:defRPr b="0" i="0" sz="1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28700" lvl="1" marL="914400" marR="0" rtl="0" algn="l">
              <a:lnSpc>
                <a:spcPct val="100000"/>
              </a:lnSpc>
              <a:spcBef>
                <a:spcPts val="2520"/>
              </a:spcBef>
              <a:spcAft>
                <a:spcPts val="0"/>
              </a:spcAft>
              <a:buClr>
                <a:schemeClr val="dk1"/>
              </a:buClr>
              <a:buSzPts val="12600"/>
              <a:buFont typeface="Arial"/>
              <a:buChar char="–"/>
              <a:defRPr b="0" i="0" sz="1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914400" lvl="2" marL="1371600" marR="0" rtl="0" algn="l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Clr>
                <a:schemeClr val="dk1"/>
              </a:buClr>
              <a:buSzPts val="10800"/>
              <a:buFont typeface="Arial"/>
              <a:buChar char="•"/>
              <a:defRPr b="0" i="0" sz="10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00100" lvl="3" marL="18288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Char char="–"/>
              <a:defRPr b="0" i="0" sz="9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00100" lvl="4" marL="22860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Char char="»"/>
              <a:defRPr b="0" i="0" sz="9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00100" lvl="5" marL="27432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Char char="»"/>
              <a:defRPr b="0" i="0" sz="9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00100" lvl="6" marL="32004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Char char="»"/>
              <a:defRPr b="0" i="0" sz="9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00100" lvl="7" marL="36576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Char char="»"/>
              <a:defRPr b="0" i="0" sz="9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00100" lvl="8" marL="41148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Char char="»"/>
              <a:defRPr b="0" i="0" sz="9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is" type="vertTitleAndTx">
  <p:cSld name="VERTICAL_TITLE_AND_VERTICAL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/>
          <p:nvPr>
            <p:ph type="title"/>
          </p:nvPr>
        </p:nvSpPr>
        <p:spPr>
          <a:xfrm rot="5400000">
            <a:off x="8522495" y="13321507"/>
            <a:ext cx="31202313" cy="6480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12"/>
          <p:cNvSpPr txBox="1"/>
          <p:nvPr>
            <p:ph idx="1" type="body"/>
          </p:nvPr>
        </p:nvSpPr>
        <p:spPr>
          <a:xfrm rot="5400000">
            <a:off x="-4515643" y="6915945"/>
            <a:ext cx="31202313" cy="192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1143000" lvl="0" marL="457200" marR="0" rtl="0" algn="l">
              <a:lnSpc>
                <a:spcPct val="100000"/>
              </a:lnSpc>
              <a:spcBef>
                <a:spcPts val="2880"/>
              </a:spcBef>
              <a:spcAft>
                <a:spcPts val="0"/>
              </a:spcAft>
              <a:buClr>
                <a:schemeClr val="dk1"/>
              </a:buClr>
              <a:buSzPts val="14400"/>
              <a:buFont typeface="Arial"/>
              <a:buChar char="•"/>
              <a:defRPr b="0" i="0" sz="1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28700" lvl="1" marL="914400" marR="0" rtl="0" algn="l">
              <a:lnSpc>
                <a:spcPct val="100000"/>
              </a:lnSpc>
              <a:spcBef>
                <a:spcPts val="2520"/>
              </a:spcBef>
              <a:spcAft>
                <a:spcPts val="0"/>
              </a:spcAft>
              <a:buClr>
                <a:schemeClr val="dk1"/>
              </a:buClr>
              <a:buSzPts val="12600"/>
              <a:buFont typeface="Arial"/>
              <a:buChar char="–"/>
              <a:defRPr b="0" i="0" sz="1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914400" lvl="2" marL="1371600" marR="0" rtl="0" algn="l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Clr>
                <a:schemeClr val="dk1"/>
              </a:buClr>
              <a:buSzPts val="10800"/>
              <a:buFont typeface="Arial"/>
              <a:buChar char="•"/>
              <a:defRPr b="0" i="0" sz="10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00100" lvl="3" marL="18288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Char char="–"/>
              <a:defRPr b="0" i="0" sz="9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00100" lvl="4" marL="22860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Char char="»"/>
              <a:defRPr b="0" i="0" sz="9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00100" lvl="5" marL="27432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Char char="»"/>
              <a:defRPr b="0" i="0" sz="9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00100" lvl="6" marL="32004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Char char="»"/>
              <a:defRPr b="0" i="0" sz="9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00100" lvl="7" marL="36576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Char char="»"/>
              <a:defRPr b="0" i="0" sz="9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00100" lvl="8" marL="41148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Char char="»"/>
              <a:defRPr b="0" i="0" sz="9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ctrTitle"/>
          </p:nvPr>
        </p:nvSpPr>
        <p:spPr>
          <a:xfrm>
            <a:off x="2160589" y="11185261"/>
            <a:ext cx="24482425" cy="77165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4321175" y="20402021"/>
            <a:ext cx="20161250" cy="9202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2880"/>
              </a:spcBef>
              <a:spcAft>
                <a:spcPts val="0"/>
              </a:spcAft>
              <a:buClr>
                <a:schemeClr val="dk1"/>
              </a:buClr>
              <a:buSzPts val="14400"/>
              <a:buFont typeface="Arial"/>
              <a:buNone/>
              <a:defRPr b="0" i="0" sz="1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2520"/>
              </a:spcBef>
              <a:spcAft>
                <a:spcPts val="0"/>
              </a:spcAft>
              <a:buClr>
                <a:schemeClr val="dk1"/>
              </a:buClr>
              <a:buSzPts val="12600"/>
              <a:buFont typeface="Arial"/>
              <a:buNone/>
              <a:defRPr b="0" i="0" sz="1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Clr>
                <a:schemeClr val="dk1"/>
              </a:buClr>
              <a:buSzPts val="10800"/>
              <a:buFont typeface="Arial"/>
              <a:buNone/>
              <a:defRPr b="0" i="0" sz="10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None/>
              <a:defRPr b="0" i="0" sz="9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None/>
              <a:defRPr b="0" i="0" sz="9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None/>
              <a:defRPr b="0" i="0" sz="9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None/>
              <a:defRPr b="0" i="0" sz="9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None/>
              <a:defRPr b="0" i="0" sz="9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None/>
              <a:defRPr b="0" i="0" sz="9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2274888" y="23136491"/>
            <a:ext cx="24484012" cy="71503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2274888" y="15259845"/>
            <a:ext cx="24484012" cy="78766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5113338" y="960438"/>
            <a:ext cx="19010312" cy="23997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439864" y="8400521"/>
            <a:ext cx="12885737" cy="23762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14478000" y="8400521"/>
            <a:ext cx="12885738" cy="23762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1439864" y="1441979"/>
            <a:ext cx="25923875" cy="6000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6"/>
          <p:cNvSpPr txBox="1"/>
          <p:nvPr>
            <p:ph idx="1" type="body"/>
          </p:nvPr>
        </p:nvSpPr>
        <p:spPr>
          <a:xfrm>
            <a:off x="1439864" y="8059209"/>
            <a:ext cx="12726987" cy="33588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6"/>
          <p:cNvSpPr txBox="1"/>
          <p:nvPr>
            <p:ph idx="2" type="body"/>
          </p:nvPr>
        </p:nvSpPr>
        <p:spPr>
          <a:xfrm>
            <a:off x="1439864" y="11418095"/>
            <a:ext cx="12726987" cy="20744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6"/>
          <p:cNvSpPr txBox="1"/>
          <p:nvPr>
            <p:ph idx="3" type="body"/>
          </p:nvPr>
        </p:nvSpPr>
        <p:spPr>
          <a:xfrm>
            <a:off x="14631988" y="8059209"/>
            <a:ext cx="12731750" cy="33588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4" type="body"/>
          </p:nvPr>
        </p:nvSpPr>
        <p:spPr>
          <a:xfrm>
            <a:off x="14631988" y="11418095"/>
            <a:ext cx="12731750" cy="20744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5113338" y="960438"/>
            <a:ext cx="19010312" cy="23997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/>
          <p:nvPr>
            <p:ph type="title"/>
          </p:nvPr>
        </p:nvSpPr>
        <p:spPr>
          <a:xfrm>
            <a:off x="1439864" y="1434042"/>
            <a:ext cx="9475787" cy="60999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9"/>
          <p:cNvSpPr txBox="1"/>
          <p:nvPr>
            <p:ph idx="1" type="body"/>
          </p:nvPr>
        </p:nvSpPr>
        <p:spPr>
          <a:xfrm>
            <a:off x="11261726" y="1434042"/>
            <a:ext cx="16102013" cy="307287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9"/>
          <p:cNvSpPr txBox="1"/>
          <p:nvPr>
            <p:ph idx="2" type="body"/>
          </p:nvPr>
        </p:nvSpPr>
        <p:spPr>
          <a:xfrm>
            <a:off x="1439864" y="7534011"/>
            <a:ext cx="9475787" cy="24628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/>
          <p:nvPr>
            <p:ph type="title"/>
          </p:nvPr>
        </p:nvSpPr>
        <p:spPr>
          <a:xfrm>
            <a:off x="5645151" y="25202886"/>
            <a:ext cx="17283113" cy="29752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10"/>
          <p:cNvSpPr/>
          <p:nvPr>
            <p:ph idx="2" type="pic"/>
          </p:nvPr>
        </p:nvSpPr>
        <p:spPr>
          <a:xfrm>
            <a:off x="5645151" y="3217333"/>
            <a:ext cx="17283113" cy="21601907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5645151" y="28178125"/>
            <a:ext cx="17283113" cy="42253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6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>
            <a:off x="17641888" y="33664525"/>
            <a:ext cx="10152062" cy="1338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</a:pPr>
            <a:r>
              <a:t/>
            </a:r>
            <a:endParaRPr b="0" i="0" sz="8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7625" y="34343350"/>
            <a:ext cx="28803600" cy="18414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3"/>
          <p:cNvSpPr/>
          <p:nvPr/>
        </p:nvSpPr>
        <p:spPr>
          <a:xfrm rot="10800000">
            <a:off x="0" y="138"/>
            <a:ext cx="28803600" cy="5113200"/>
          </a:xfrm>
          <a:prstGeom prst="snip2SameRect">
            <a:avLst>
              <a:gd fmla="val 16667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</a:pPr>
            <a:r>
              <a:t/>
            </a:r>
            <a:endParaRPr b="0" i="0" sz="8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3"/>
          <p:cNvSpPr/>
          <p:nvPr/>
        </p:nvSpPr>
        <p:spPr>
          <a:xfrm>
            <a:off x="3971850" y="999901"/>
            <a:ext cx="20145600" cy="4994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pt-BR" sz="4400" u="none" cap="none" strike="noStrike"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b="0" i="0" lang="pt-BR" sz="5400" u="none" cap="none" strike="noStrike">
                <a:latin typeface="Montserrat ExtraBold"/>
                <a:ea typeface="Montserrat ExtraBold"/>
                <a:cs typeface="Montserrat ExtraBold"/>
                <a:sym typeface="Montserrat ExtraBold"/>
              </a:rPr>
              <a:t>TÍTULO INTEIRO EM MAIÚSCULO</a:t>
            </a:r>
            <a:endParaRPr b="0" i="0" sz="1400" u="none" cap="none" strike="noStrike"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pt-BR" sz="3600" u="none" cap="none" strike="noStrike">
                <a:latin typeface="Montserrat"/>
                <a:ea typeface="Montserrat"/>
                <a:cs typeface="Montserrat"/>
                <a:sym typeface="Montserrat"/>
              </a:rPr>
              <a:t>Nome do autor</a:t>
            </a:r>
            <a:endParaRPr b="0" i="0" sz="1400" u="none" cap="none" strike="noStrike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pt-BR" sz="3600" u="none" cap="none" strike="noStrike">
                <a:latin typeface="Montserrat"/>
                <a:ea typeface="Montserrat"/>
                <a:cs typeface="Montserrat"/>
                <a:sym typeface="Montserrat"/>
              </a:rPr>
              <a:t>Nome do autor</a:t>
            </a:r>
            <a:endParaRPr b="0" i="0" sz="1400" u="none" cap="none" strike="noStrike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pt-BR" sz="3600" u="none" cap="none" strike="noStrike">
                <a:latin typeface="Montserrat"/>
                <a:ea typeface="Montserrat"/>
                <a:cs typeface="Montserrat"/>
                <a:sym typeface="Montserrat"/>
              </a:rPr>
              <a:t>  Nome do autor...</a:t>
            </a:r>
            <a:endParaRPr b="0" i="0" sz="1400" u="none" cap="none" strike="noStrike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pt-BR" sz="3600" u="none" cap="none" strike="noStrike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4600" u="none" cap="none" strike="noStrike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pt-BR" sz="2800" u="none" cap="none" strike="noStrike">
                <a:latin typeface="Montserrat"/>
                <a:ea typeface="Montserrat"/>
                <a:cs typeface="Montserrat"/>
                <a:sym typeface="Montserrat"/>
              </a:rPr>
              <a:t>Fundação Educacional do Município de Assis (FEMA)</a:t>
            </a:r>
            <a:endParaRPr b="0" i="0" sz="1400" u="none" cap="none" strike="noStrike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pt-BR" sz="2800" u="none" cap="none" strike="noStrike">
                <a:latin typeface="Montserrat"/>
                <a:ea typeface="Montserrat"/>
                <a:cs typeface="Montserrat"/>
                <a:sym typeface="Montserrat"/>
              </a:rPr>
              <a:t>Instituto Municipal de Ensino Superior de Assis (IMESA)</a:t>
            </a:r>
            <a:endParaRPr b="0" i="0" sz="1400" u="none" cap="none" strike="noStrike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3"/>
          <p:cNvSpPr/>
          <p:nvPr/>
        </p:nvSpPr>
        <p:spPr>
          <a:xfrm>
            <a:off x="504825" y="7357989"/>
            <a:ext cx="13754100" cy="8072400"/>
          </a:xfrm>
          <a:prstGeom prst="roundRect">
            <a:avLst>
              <a:gd fmla="val 5662" name="adj"/>
            </a:avLst>
          </a:prstGeom>
          <a:solidFill>
            <a:schemeClr val="lt1"/>
          </a:solidFill>
          <a:ln cap="flat" cmpd="sng" w="44450">
            <a:solidFill>
              <a:srgbClr val="0000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541335" y="6041948"/>
            <a:ext cx="13574700" cy="1044600"/>
          </a:xfrm>
          <a:prstGeom prst="roundRect">
            <a:avLst>
              <a:gd fmla="val 16667" name="adj"/>
            </a:avLst>
          </a:prstGeom>
          <a:solidFill>
            <a:srgbClr val="0B53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pt-BR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INTRODUÇÃO</a:t>
            </a:r>
            <a:endParaRPr b="1" i="0" sz="4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14762163" y="5994400"/>
            <a:ext cx="13573200" cy="1116000"/>
          </a:xfrm>
          <a:prstGeom prst="roundRect">
            <a:avLst>
              <a:gd fmla="val 16667" name="adj"/>
            </a:avLst>
          </a:prstGeom>
          <a:solidFill>
            <a:srgbClr val="0B53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pt-BR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EVIDÊNCIAS</a:t>
            </a:r>
            <a:endParaRPr b="1" i="0" sz="4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2919304" y="34916946"/>
            <a:ext cx="222507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pt-BR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SEMINÁRIO ACADÊMICO DAS DISCIPLINAS EXTENSIONISTAS</a:t>
            </a:r>
            <a:endParaRPr b="1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pt-BR" sz="3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 </a:t>
            </a:r>
            <a:endParaRPr b="0" i="0" sz="3600" u="none" cap="none" strike="noStrik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0" y="32907288"/>
            <a:ext cx="14400213" cy="1439828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9FC5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pt-BR" sz="3600" u="none" cap="none" strike="noStrike">
                <a:solidFill>
                  <a:srgbClr val="0000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   Contato dos autores:</a:t>
            </a:r>
            <a:endParaRPr b="0" i="0" sz="14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14401800" y="32907288"/>
            <a:ext cx="14400213" cy="1439828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9FC5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pt-BR" sz="3600" u="none" cap="none" strike="noStrike">
                <a:solidFill>
                  <a:srgbClr val="0000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 Agradecimentos:  </a:t>
            </a:r>
            <a:endParaRPr b="0" i="0" sz="14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</a:pPr>
            <a:r>
              <a:t/>
            </a:r>
            <a:endParaRPr b="0" i="0" sz="8100" u="none" cap="none" strike="noStrike">
              <a:solidFill>
                <a:srgbClr val="000066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536575" y="15930547"/>
            <a:ext cx="13722349" cy="928695"/>
          </a:xfrm>
          <a:prstGeom prst="roundRect">
            <a:avLst>
              <a:gd fmla="val 16667" name="adj"/>
            </a:avLst>
          </a:prstGeom>
          <a:solidFill>
            <a:srgbClr val="0B53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pt-BR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OBJETIVO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14757400" y="17794171"/>
            <a:ext cx="13646100" cy="1143000"/>
          </a:xfrm>
          <a:prstGeom prst="roundRect">
            <a:avLst>
              <a:gd fmla="val 16667" name="adj"/>
            </a:avLst>
          </a:prstGeom>
          <a:solidFill>
            <a:srgbClr val="0B53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pt-BR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CONCLUSÃO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536575" y="19216696"/>
            <a:ext cx="13650911" cy="1071569"/>
          </a:xfrm>
          <a:prstGeom prst="roundRect">
            <a:avLst>
              <a:gd fmla="val 16667" name="adj"/>
            </a:avLst>
          </a:prstGeom>
          <a:solidFill>
            <a:srgbClr val="0B53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pt-BR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DESENVOLVIMENTO DO PROJETO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14757400" y="23301150"/>
            <a:ext cx="13646100" cy="1203300"/>
          </a:xfrm>
          <a:prstGeom prst="roundRect">
            <a:avLst>
              <a:gd fmla="val 16667" name="adj"/>
            </a:avLst>
          </a:prstGeom>
          <a:solidFill>
            <a:srgbClr val="0B53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pt-BR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REFERÊNCIAS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" name="Google Shape;64;p13"/>
          <p:cNvSpPr/>
          <p:nvPr/>
        </p:nvSpPr>
        <p:spPr>
          <a:xfrm>
            <a:off x="14697175" y="7358000"/>
            <a:ext cx="13777800" cy="10108500"/>
          </a:xfrm>
          <a:prstGeom prst="roundRect">
            <a:avLst>
              <a:gd fmla="val 5662" name="adj"/>
            </a:avLst>
          </a:prstGeom>
          <a:solidFill>
            <a:schemeClr val="lt1"/>
          </a:solidFill>
          <a:ln cap="flat" cmpd="sng" w="44450">
            <a:solidFill>
              <a:srgbClr val="0000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pt-BR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Legenda: </a:t>
            </a:r>
            <a:r>
              <a:rPr b="0" baseline="30000" i="0" lang="pt-BR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pt-BR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diferença de Jacarezinho, </a:t>
            </a:r>
            <a:r>
              <a:rPr b="0" baseline="30000" i="0" lang="pt-BR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b="0" i="0" lang="pt-BR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diferença de São Mateus do Sul, </a:t>
            </a:r>
            <a:r>
              <a:rPr b="0" baseline="30000" i="0" lang="pt-BR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 </a:t>
            </a:r>
            <a:r>
              <a:rPr b="0" i="0" lang="pt-BR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diferença de Curitiba;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pt-BR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P&lt; 0,05.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3"/>
          <p:cNvSpPr/>
          <p:nvPr/>
        </p:nvSpPr>
        <p:spPr>
          <a:xfrm>
            <a:off x="517525" y="17089447"/>
            <a:ext cx="13741500" cy="1841400"/>
          </a:xfrm>
          <a:prstGeom prst="roundRect">
            <a:avLst>
              <a:gd fmla="val 24036" name="adj"/>
            </a:avLst>
          </a:prstGeom>
          <a:solidFill>
            <a:schemeClr val="lt1"/>
          </a:solidFill>
          <a:ln cap="flat" cmpd="sng" w="44450">
            <a:solidFill>
              <a:srgbClr val="0000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14778863" y="19213712"/>
            <a:ext cx="13646100" cy="3810900"/>
          </a:xfrm>
          <a:prstGeom prst="roundRect">
            <a:avLst>
              <a:gd fmla="val 12864" name="adj"/>
            </a:avLst>
          </a:prstGeom>
          <a:solidFill>
            <a:schemeClr val="lt1"/>
          </a:solidFill>
          <a:ln cap="flat" cmpd="sng" w="44450">
            <a:solidFill>
              <a:srgbClr val="0000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3"/>
          <p:cNvSpPr/>
          <p:nvPr/>
        </p:nvSpPr>
        <p:spPr>
          <a:xfrm>
            <a:off x="542828" y="20645456"/>
            <a:ext cx="13643072" cy="12073022"/>
          </a:xfrm>
          <a:prstGeom prst="roundRect">
            <a:avLst>
              <a:gd fmla="val 5662" name="adj"/>
            </a:avLst>
          </a:prstGeom>
          <a:solidFill>
            <a:schemeClr val="lt1"/>
          </a:solidFill>
          <a:ln cap="flat" cmpd="sng" w="44450">
            <a:solidFill>
              <a:srgbClr val="0000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pt-BR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" name="Google Shape;68;p13"/>
          <p:cNvSpPr/>
          <p:nvPr/>
        </p:nvSpPr>
        <p:spPr>
          <a:xfrm>
            <a:off x="14738350" y="24793938"/>
            <a:ext cx="13574700" cy="7924500"/>
          </a:xfrm>
          <a:prstGeom prst="roundRect">
            <a:avLst>
              <a:gd fmla="val 5662" name="adj"/>
            </a:avLst>
          </a:prstGeom>
          <a:solidFill>
            <a:schemeClr val="lt1"/>
          </a:solidFill>
          <a:ln cap="flat" cmpd="sng" w="44450">
            <a:solidFill>
              <a:srgbClr val="0000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descr="data:image/jpeg;base64,/9j/4AAQSkZJRgABAQAAAQABAAD/2wCEAAkGBhQSERQUEhQVFRUUFh4YGRcWGRUcHRgYHx4eGhgYGh0YHSYgGR0jHx4dJC8hIycqLSwsFyAxNTAqNScrLCkBCQoKDgwOGg8PGS4lHyQ1MSwsLy0tLyw0KiksMiwuLS8sKSwsLCwsLCosKSwpLCwpLCwsLCwsLCwsLCwsLCwsLP/AABEIAI4BYwMBIgACEQEDEQH/xAAcAAEAAwADAQEAAAAAAAAAAAAABQYHAwQIAgH/xABHEAACAQMCAwQFBwoFBAIDAQABAgMABBEFEgYhMQcTIkEyUWFxkRQXU4GhotIWI0JSVHKCkrHRFTNiwcIkY3OyQ4NEo+E0/8QAGQEBAQEBAQEAAAAAAAAAAAAAAAECAwQF/8QALxEAAgIBAgQFBAEEAwAAAAAAAAECAxESMQQTIVEiQWGRoRRSgfBxMkLR4SMk8f/aAAwDAQACEQMRAD8A3GlKUApSlAKUpQClKUApSlAKVWuNOOodNWMypI/ekgBNufCASTuI9YqrHt7tP2e4/wD1fjrrGmcllIGnUr4hk3KDgjIBweoz5GqXbdq9vJffIlimL98Yt/g25UkFvSzjkfKsRhKWcLYF3pUFxfxdHp0AmlV2DOEATbnJBP6RAxhTX1wjxSmoQd/Gjou8oA+3J24yfCSMc8fUaaZadWOgJulVjjTj2HTe671JH73dgR7eW3GSdxH6wrl4N42h1KN3hDJ3bbWV9uRkZB8JIwef8pq6JadWOgLFSqRqvatBBemzMUzyCRI9y7Nu59uOrZ5bhnl5GrvUlGUcZW4FKzrUe221hmkiMM7GN2Qsvd4JUlSRls45V3ND7YbG5kWPMkLMcDvVAUnyG5WIH14rbpsSzpBeaUr4mmCKWYgKoJJPQAcyTXIH3Ssz+fmzzjubjGcbsR4x6/TzitLVs8xW51yh/UsA/aVwXt6kMbSSsqIgyzMcAD1ms41Lt4tUYiGGWUD9I7UB9wOW+IFWFc5/0oGnUqn8FdpUOpO0ccckciLvIfaRtyByZT6z0IFW81mUXF4kgR+pcQ21uypPPFEz+iHdVJ9vM9PbX1pWtw3O8wOHEbmNmXO3cACQD0bGRzGRWb8X8XaVFezpcWr3MuFR3wjKu0ckTew2Yzz2455q9cE3lvLZRPaR91C2dseFG0hiGztJGcg88+dbnXpgpNME7Svw1ReJe2CztHMa7p5FOGEe3ap8wXY4z7s1iMJTeIoF7pWZ6X262sjhZopYQf0/C6j37eYHuBrSLe4V1V0YMrAFWUggg8wQR1FWdcof1IHJSlKwBSlKAUpSgFKUoBSlKAUpSgFKUoBSlKAUpSgFKUoDEO3y9zdW0X6kRf63bH/Cv3g7UtHmNrbGwd52Co0jKmC+PE5/OZxkE9PqqH7TWNzrbRDn4ooR9YXP2ua2uw4KsoJFkitYUdfRZVAI5Y5H3GvozlGFUYvOxSXmlCqWPRQSfcOdef8AsiiM+sCU89qyzH3sNv8AV63bXLdpLadE9N4nVf3ipA+2vO/Z5xYumXbvNE7BkMbKuAyncD0bA5FcEZH2Vz4ZN1zxuC89v994LSEHqzyEe4BR/wCx+FXDsrsu70q1HmymQ/xsWH2EVivFevS6xfqYo28WIoY+pAyTlscs5JJ8gPdmvRul2IhgiiXpHGqD3KAv+1L1y6owe+4MU7er3dewx/Rwbvrdj/sorqdnl8+maubabksp7l/Vk84X+JH1SGuHjv8A6rX2jHMGaKH6vAG+0mrF26cOlXhvYxjOI5CPJhzib+oz7Fr0RaUI1PzQK5of/V8RBuoN28n8KFmH2KK9BTzBVLHooJPuAyawfsRtDJqTyNz7uF2z/qZlX/dq17ju97rTbt/MQsB72G0faa8/FLNih/CIYl2X6Ul7qZ79FkTZJKysMgk8hke981KdsfBtvZtBJbJ3Yl3KyAnblcEMAenU5HTkKh+zXjGHTZppJY5HLxhFEezl4snO5h6h0zXJxLxFca5dxxwwkBciOMHOM43PI2MDoMnoAPj63Gau1f2optHZ1qLT6ZaySHLGPaSep2kpk+07arXbXxT3FqLZD+cufSx5RD0v5j4fduq56DpiWNnFCWG2CPDMeQ5DLt7BnJrANUkn1vUnMK5L57sMcBYk6ZPl6z/qf2146IKdjm9l1B09a4Ua3sbO4fOboyHHqUbe7+I3N7iK9CcD6l3+n2snUtCoP7yjY32g1iPFPBGpwW3eXbl4YivIzM+3JCAhTyHUDl5VovYbqO/T2jJ5wzMMf6WAcfaWrtxPjq1ZzhhkF29a4wMFqpwhUyuP1uZVAfYMMffj1VN8B9llotpFJcxLNLMgc78kKGGQqjOOQPM9c5qI7d+HXbubtASiKYpMfojO5GPsyWGfWR664eE+2yOG2jhuYZGaJAgePYQyqMLkMRg4x684zWUpSoiq/wAg0TQOB7WymkltkKGVQpXJKjBJyueYz5jOOQ6Vy8Z8SLY2cs5xuUYQH9KQ8kHx5n2A04P4m+X2wuBGY1Z2VQxBJCnGTgYGTnlz6VknbLxIbm8S0iyywHBA/Smblj+EEL7y1eequVlmJeW4Kxp3DclzZ3165J7krgn9N2dTIT68KST+8K1HsH1HfZSxHrFNkfuuAR94NVPXsu1hIWjVwIiDujW4YKc9QVHhOa7HYRqOy9miPISw5x/qQg/0ZvhXtuxZVLDzjqGaJ2q689pp0jRkq8jCJWHVd2dxHt2hsVn3ZF2fQXaSXNyveIr92keSASACzNjr6QAHTrnNaH2pcOveae6RDdJGwlVR1YrkFR7SpOPbisq7Oe0v/DVkhmiZ4mfcNmAyPgK3JsAg4HLIIIrjSm6Wq98gsna32f2sFr8ptoxCyOqsq52srHb08iDjmPLPsqW7CtRd7GSNiSIZiEz5Kyhio9m7J/iqjcfdo76p3dvbxOse8EKcF5X6KMLnAGeQGefPyrWOzbhVrCyWOT/NdjJJjyYgALn/AEgAe/NLMxoUZ7gtdKUrwEFKUoBSlKAUpSgFKUoBSlKAUpSgFKUoBSlKAUpSgIZ+ELMz9+baIzb9/ebfFv6hs+upgVifbjxMxuYraN2URLvfaSPG/og49S8/467/AGC6uzG6hd2YjZIu4k/rK3X+GvU6JcrmNg101AaxwJY3T757dGc9WG5WPvKEZ+uuPtFuzFpd2wJB7oqCORBbC8vjXmsahN5Sy/zv/erw9ErE5KWCnqDROErSzybeBIyeRYAliPVubLY9mamK8uaDxzeWkgeOeRgDzjdmZGHmCGJx7xzFek9A1hbq2inTksqBgPUfNT7Qcj6qzfTKt5k8g6w4Ps++7/5PF32/f3m0bt+c7s+vNd/UdNjnjMUyLJG2MqwyDg5H2iqx2rcQfJdOk2nEk35pMdRu9Ij3KG5+vFYv2f65JHqVqWkcqZQhDMxGHynQn/VVrolZFzzsQ9C6Rwza2pZreCOIuAGKLjIHMA12tQ06OeNo5kV42xlWGQcHIz9YB+qulxbeGKxupASCkEhBHIg7TjHtzWB8Cancy6jaRtPMwMykgySEEL4iCCeYwKzXTKxOedgbivZ7pw//AA7f60B/rUvYaVDAu2GKOIHyjVVB9+0c6+r+57uKR/1EZvgCa8zaBrF1LdW8fyic95NGpHeydCwB/Sq1VSuTedinpu8s0lRo5FDI42sp6EHqD7K6Gk8L2tqxa3gjiZhglFAJGc492aovaj2ntasbW0I77H5yTke7zzCqDy3kc8noCPM8sYu9UmlYtLLI7HzZ2J+010q4Wc45zhA9XX9hHPG0cqK6OMMrDIPPPMe8V1tJ4et7Xd8nhSLfjdsGN2M4z7sn41inZFxJdG/it++doXDFkclgAqFht3ZKnIHStf441/5HYzzA4YLtT/yN4U+BOfcDXGyqUJcvO5Dp8UcXNCGSKyubpsEELDII/aGcrhh+6DVX4Y4A+VHvr3T7S3RuYjTvw596iULGPeM+wVkuia9LFcwSGSQiOVGOXY5AYE558+Wa9VA11tg6EkvPz6lOvp2nRwRrFCixxr0VRgDJyftOfrqOh4LsklEy20QlDbw+3xb853Z9eeeawftK1aRtUutsjgK4UAMwA2qqnkD6war0Os3EZBWeZD1BEkgP9a6R4STWdW4PWdQ9hwfZwSiWG2ijkGcOq4IzyPxzVQ7JuP5LyOSG5bdLCu8Pyy8fQ7sctynHPzDDzzWNWt9LNcIO8k/OzAem/wCkw9vtrlDhpNyi3jAPVhqB1fgSxumLzW0bOerDKsfeUIJ+upxmABJ5AefqFeX+KuKZLq8mmWRwjudgDMAEHhTkD+qAfeTWOHqlY3peCHorReD7S0Obe3jjb9YDLe7c2Wx7M1Miqz2b6iZ9MtXJyRHsJPM5QlDn28qs1cZ51NMClKVkClKUApSlAKUpQClKUApSlAKUpQClKUApSlAK4by6WON5HOFRSzH1KBkn4Cuas87a9f7iw7lT47ltn/1r4nP1+Ff4q3XDXJRBiuoXUl9dyy4y8rPJj1KAXx7lRcfVVn7FtQ7vVFXymjdPrA7wf+n213exbhsXE1xK4yscRjH78oKn4Ln+eqfwrd/Jr+2c8u7nUN7t21vsJr7MmpKVa8kU2/tnutmlSD6SSNfvBv8AjVA7Cbbdfyv+pbn4s6D+gNWnt6usWdvH+vPn6lRv92FZHoHFFxZM7W0ndmQAMdqNkDmPTBx18q89FblQ0vMItPbXZxR6iO7CqXhVnC4Hj3MMnHmVC1p/ZACNJt8+uTHu7xv/AO1imkaBearclhvkZ2/OTvnavtZunIdFHuAr0MqxadY+qK1h+shR/Vj9prnxL01xq3YZjvbdxB316sCnwWy4P/kfDN8F2j41QpY3t5RkYdNjj2ZCyL9hFSOk2j6hqCK/NrmbLn1AktIfqXPwqe7Y7ARam2BhZIo2A9y93/wr2QxDTV6A1TtN1MHRZpF6SpHj3Oyf7Gsp7HLbfqsR+jSR/ulf+VTvE+sd5w1Zc+ZkSI//AFbx/RBXD2C2+b2d/wBSDH8zr+GvNBaKJ/n/AADVePbvu9NvG/7Dj62G0f1rz1wO4S/hkb0YS0x90aNJ/wAa2ntn1Du9LdfOaRIx/NvP2JWJcNwEi7Yf/HZyn+YrGfsc04Vf8Un3COpGkt5cgelNcS+fm7n7Bk/UBW/6J2T2EEISSFJ3x4pJASSfMqM4QeoD4nrWQ9k0YOrW27y3ke8RvivSVZ4yyUWoLoCl6L2ZQWd+Lq3JVO7dTESTtZtuGQnnjAOQSevL1VTO3jiDc8Nop5KO9f3nKoPqG4/xCtkmmCqWY4Cgkk+QHMmvLWs376jfu65LXEwCD1AkJGPqGPhWOFTsnrl5AjLmzZAm4Y7xA4/dJIB+w16j4R1Dv7G2l6l4UJ/ewA32g1jXbNoa201mEHhFqIh7e7OM+/DCr52PatnSeZ//AM7yL9X+YPsb7K6cS+ZVGaBifEk3fX1yw/8AkuJMfW5Arce1bTIv8Ik3qu6ER92TjIbcq4B9oyK8/JcHeHHpbtw9+c+ftqb1biu+1DbFLJJNzysaKObevbGo3GvTZU24NPCRSQ7NLgxzXUg6JYTsfqC4+3FRvAVtv1KzX/vof5Tu/wBqvFnwc+naLfTzjbPcRrGF80jLAbT/AKmzkjywB66rvZBb79WgP6iyP9xl/q1Z1qSskv3oQ1rtZ1/5Lp0gU4ef8yvr8Xpn6kB+sivPAtGMZkx4A4TP+pgzAfBTV+7bNf76+ECnw2y4P/kbDN8BtH1Gua84X7rhpZSPG863B/dbMSfdIP8AEaxRiqtZ/uYLX2EahuspYvOKYn+F1BH2hq0ysP7BNQ23VxDnlJEHHvRsf0f7K3CvDxUcWsgpSlecClKUApSlAKUpQClKUApSlAKUpQClKUApSlAK859rmv8AynUXUHKW47pf3hzkP82R/AK3zX754baaSNGkkVCURVLFn6KMDmeePqrzppfAl7PcxpLbXCrJIN8jxyAAE5diSMDlk17uDUU3OT2KjaOyfRPk2mxEjDzZmb+L0PuBftrCuNLPudQu0HLbO5HuJ3L9hFbXf9o3cXDWy24KxuIwd+OXIDlt+zNULtV4SuX1OWSG3mkSRUbdHG7DdtCkZUdfDn66cJcpWybe5xruhY2ovbc5u2LWe/g0xs/5kBlPvYR/7g1XIOGd+ivdqPFFdYJ/7ZRFPwcg/Wa+9X0K+mitE+R3P5iEx/5Mn0kjDy/VK/CtW7PeGD/gxtrhGQzd6HV1IYbiVBIPMHABH1V3c1TWsPz+DsVDsL4k2TSWbnwyjvI/31HjA96gH+Cp7tz4g7u1jtlPiuG3N/40wftbb/KazOx4Z1G1uUkjtLgvBJkERSEMVPkQOan7Qalu0C0vr+9eZbO67sKqRgwy8lAyf0fNixo64O5Tysb/AJBK9hGh77ma5YcoU2L++/Uj3KPv1zdv1lia1l/WjdD/AAsGH/uamdAvm0bTrZXhLSXBeSQMdpU+HAI2nmF2jHlg11+0RZdT0y3nhgcus5GyMFyFwyk8hnGQvl5151enxOc+hxV0HY60+qM8e7L6MI/KG+z7hJESv2q/xqT7J+MIrC5k+UErHMgUuATtZTlSQOeOZ6eypLs94LmlF3a3UE8Mc8SsrvG4CyxtlCNwAz4jy8wCPOqzrfZ3fWrlWt5HUHlJErOrD15UEj3EA17M1y1Vt7nYme1jjqO/ljjtyTDDk7iCN7nqQDzwAMDI8zXa7KuGTc22pED04O4T98gv/UJ8ar2hdnF9dOFWB41PWSVWRQPX4hlvcoNeg+FeGo7G2SCPmF5sx6u59Jj7/V5AAeVcbrIVV8uAPMmi6q9rcxToPHE4bB5ZxyZT7xkH31vtj2v6c8Ydpu7bHNHR9wPq8KkN7wap/aX2UStM91ZJvEh3SQjG4MerIP0gepXqDnGc8s4HC12W2i1uN3q7mXP/AK10lGriEpN4BrPHHaVFPpcxt9476X5MpYYLDaHlYDqBtO3nz8XSqf2MaJ3+oiQjw2ymT+M+FP6k/wANQ13wvqBjjhNnc7Ytx5RORucgk5Ax0CD+GtC4KV9I03v5YG724nwUfKMqKCEzkEjoxx/rrlY4U0tRe5mc41xcpbI5e32zzb2sv6krJ/Ouf+FVrsy1nu7DVkJ6W5lX37GQ/wDGrZxXevq2kTNHC3eRTJtRMuWxtyRgA9HPl5Vmul6BfwrcKLO5xPAYj+Zk82Rv1f8AT9tSiUZ0ac+ZK5xsipR2Zwdn+krc6jBC4yjFtw9gRia61pcS6bfg/wDyWsxBH6207WHuZc/U1XXsj4VuYtSWSa3miVInO6SN1G44UDLDrgn4Vzdr/BM7Xont4JJVmQF+7Rmw6+E52jlldvwNeh2xdrg30aNln7X9VV9HV4zlJ5Iip9anMg/9RVC7ILpYLi6uZPRt7R2P1suB7zjH1183lpfy6XDZtaXWYLgsv5mX/LKnA9HyZmHuxUfaaBfR2s8S2dzmdow35mT/AC03MR6PmxT+WudcFGpwz5/AIiyt5L+9VScyXM3iPtdssfcASfqr0NxzpYbSbmJBgJAdo9QjAZR90VmfZXwrPBcTXVxBJGLaFmQSKybnII5bh5KG924VetB45/xCRrZoQgeJ8nfnywRjaPXXn4u5cyKT2OM7oQkoSfV7GRdll/3Wq2x8nYxn+NSB97FelRXmHT+Fr+GaOQWlzmKRWBEMn6LA+r2V6eU8qvG4clJHZn7SlK8JBSlKAUpSgFKUoBSlKAUpSgFKUoBSlKAUpSgPlj66gvy5sf2hPvf2qddcgj1iqP8ANJb/AEs3xj/DWZZ8jz3yuWOUk/5Pm5bR5JTK8iF2bcTvmHP14HKp38ubH9oT739qhPmjt/pZvjH+GnzR2/0s3xT8NY8fZHkj9VHOmuKyTn5c2P7Qn3v7V+flzZftCfe/tUJ80lv9LN8Y/wANPmjt/pZvjH+Gnj7GtfGfZH3Jz8ubH9oT739q/Py5sf2iP739qhPmjt/pZvjH+GnzR2/0s3xj/DV8fYa+M+yPudnWdX0u629/KjbM7fFIMZxn0ceoVz6ZxLp1vGI4p0VASQMuepyeZBNR/wA0dv8ASzfGP8NPmjt/pZvjH+Gp4+yM/wDa1auXHJN/lzY/tCfe/tT8ubH9oT739qhPmjt/pZvjH+GnzR2/0s3xj/DV8fY1r4z7I+5N/lzZftCfe/tX7+XVl+0J97+1QfzR2/0s3xj/AA0+aO3+lm+Mf4aZn2GvjPsj7k5+XNj+0J97+1fn5c2X7Qn3v7VCfNJb/SzfGP8ADT5pLf6Wb4x/hqZmNfGfZH3Jv8ubH9oT739q6Or69plygSaZGUNuAzIOeCP0ces10vmjt/pZvjH+GnzSW/0s3xj/AA08fYkpcXJYcI+53NH13TLVCkMyKrNuIzIeeAM+LPkBUh+XNj+0J97+1QfzR2/0s3xj/DT5o7f6Wb4x/hp4+wjLi4rChH3Jz8ubH9oT739qflzY/tCfe/tUH80dv9LN8Y/w0+aO3+lm+Mf4avj7F18Z9kfcnPy5sf2hPvf2p+XNj+0J97+1QfzR2/0s3xj/AA0+aO3+lm+Mf4aePsNfGfZH3Je44ysHVla4QqwKkeLoRg9BUVpVzpFtJ3kMiK2CM7pTyPXk2RXz80dv9LN8Y/w0+aO3+lm+Mf4ani7Iy/qpNN1xyib/AC5sf2hPvf2qZtLtZUV42DKwyCPMeuqX80lv9LN8Y/w1b9K04QQxxKSVjXaCcZI9uK1HPmemmV7b5qSXodulKVs9QpSlAKUpQClKUApSlAKpGudrVra3RtnWVmUqrMgTapOORywPLIzyqe4u4hWytJZ2wSi4QfrOeSL8evsBrzhNdo9rL3iStcyziUzEDZswwIznOWZyemOQr18PSrOstinqfNM1kHEnE81w2jRwXLW5uIw0jqxAydq+IAgNgq4APIk4r50nULix1l7f5VLdxmF3kDsWIIjaTGMkKwIA5Y5OBWOQ8Zz6+xDYc1BcXcWJYRJI8ckgeQR4jAJBOTk593IeZ5VksVxc3VhcanLqMscqORHCjlVBGMJtB5ZzgDHlk5yaldW4purgaIglkjkuSGlMbMm8b1QE7cciAzY6c60uHw+r/n2yU2FWr9zWPtNPql9fCS+ktIbMkKkbbfRZl3tzGR4ckn9YAYqz9kGvT3VixuGMjRymNZG6soVW5nzIzjJ59M1znS4xzn9ZC9Zr8zWW8a6lNdavDpyXL2sOwMzISrOxBbGcjPIAAZxnJ59KjNF1i5gv7/N3LdRWFpIy7mYq7KF2hgDgsCWBbr4TWlQ2s59QbLmv2sFlluv8O/xRtSmE7SYWIP4fT2lducZxltuMYHTzraeH75prS3lkGHkhR2HqZlBP2ms2VaFv6ArHEXazbWdy9u8U7tHjcYwhHNQ3mwPIEVM8J8bW2oIzW7NlMbkcYZc9CRkgg8+YJ6VnfB+qQ/45qNzNLHGq71VndVz4woxuPPwp9oqM0HWe7vdXvrNcwxwyFeWFLM67CR6iQz49Vd3RHGEuqS92U3XNM1g2nyapJFFdQfL5Lh33B2liMEi8/AIy3s6dOR5Cpnj+5u1uu+uHuksgiL/0coUwSlVz3g8zuJ9LGQVwfKuf0/ixlA2DNM1jfEvEFxPd21nbvdSQLbJIe4dUmnym7eWbHljI/e5er7t9V1C107Ue/wDlCxqALaSZ1aRSz92V3oTkjI9xB6dBPp3hPO5DYc0zWC6w19b2um3Py64aW4PhjLttCkhlzz8ZO4A7s5zjoKseqcWSaXqt538kkkMsBlhR2YqH6qignwjcHXl0GPVVfDvyed/gGr5pmsSv9Vv7TTUmkuJRPqE3VnbEEWCw2g8oy2c5A5LgciK70Pf6bqtlAl7LdLc4EqSMWAycbgCTjzYHr4TkkGpyH37/ABuC72fG3eapLYLF/kpvaXf7EONu31uB6XlVozWH6Vay3UmuXMDukin820bMrHa7NtBU55rGB9Yrs2vFtzqaafZW0siSbN11MjMGCoSmSw58wN3tLp7a3Kjt5b+2Smk3PFyJqEdiY5S8kZcSADYAM8j5/onn5EgedT2ayuw1uX/Gb4d9KbeytWwhkcqSiIuSCcFs7jk8yedVCe4vRpEd899c7jcFUQO3Prli2ck5Q4HQAe2p9PnHXG3yD0HmmayNfllvrVgj3cszXKB5kJwijDblVB4Qo2nHLOVzUFHq99qDXM4+WnY5WIW0sccUJHMCQMQW8s+vnz8hFw7fXPQhvOaZrHeJdZ1BotKt3eS3u5pGWQhtpOHWNGcIcEEHcR51zaLHcx63PZ/LbiVGgYu7tzUsgIZR6KlSwxgD1VOQ8Zz3+AaXY8RW800sMUqvLDykUZyvPHPljrUjmvPfC80tva3+pRTSl0kES5ORIXOO9kz6bLv3DPLcakNQmubGCyvU1CWae5ZWaFnLKykbiMZOQOSnl1bljFblw3XCf/oN1zVF4m7XbS0maFVknkU4YR7cKfNSzHmR5gA499XSct3bbfS2nH72OX21j/YlqFtF8pNw8aXJcc5Sqtsx4gC2Oe7O4e7Nc64Jxcms48gW1e1eA2DXiwzlVlEJQBc7iM5znG3B6+sgVdYJtyq2CNwBwRgjPPBHkazLtN1k/wDQx2Muz5VcEl7d9u/mseSyHxcz1/0j1VE69q93eancwL8sMNt4RHaSJG2eQ7xy5G7JyfPy6dTtUqSyum5TZs0zWLavr+owaKRctLHMblUik3gSPFtMnpITnoRnPMHzrmmivLPVdNja9nmedUMqsx2hc7WULnBGA3MjORnOan077rz+CGpHiO3+U/Je9Hf7d3d887cZz0x09tdFeLB/1TmJxb2obMxwBIyDLrGvVgOY3dMjlmsx4d0ktrV7K1xORY5cuW8Um0jMbH9TkwwPJQK6IvJ5tAuLie5nJN0FALsQ64VTGcn0PExwPNB6q1yFnft8lLxp/au72s13JZSpBHt2Mrbu8JYoRzUAbSOZyQOlXyxvBLEkgDKJEVgGGGAIBwR5EZ51imsQT2GlWSQ3M4kvHR8B2XuxsJKJtIwpaQE+s4qX1y6nvdYOn/K5LaCCMc0Yq0hCKxJOfEx3efIBScZzVlTF9Y9F19kDW80zWScS3Fykun6XHeuFlBZ7rcd7qWfaN2c8lGOR5kr5V2uCL2a31eewFzJdQLHu3SHcUYbTjOTjm20gcs45AiuTpenOfX8ENSpX5SvPkERxJwpBfoqXKsyo24BXdeeMZO0jPLPxNc+oaDDNbG2kT8yVCbASMKuNoBHMYwPhUjStan3BlEvZsH1WKM27HT4bcoCzEgkh2wCW3ZDyZB8itXXhngK0sCzW8Z3uMF3Ys2Ou0E9Bn1dfPNWKldJWzksNgpUvY/pzTd6YWGTkxh2CZ/dHMD2A4qbueD7Z7iG5aP8AOW6hYsMwVVGcAIDt5ZPl6vVU1SsuyT3YKjr3ZdY3cxmljYO3pFHKh/aw9ftGDyqx6XpUVtEsUKBI0GAo+08+ZJ8yeZrt11NV1NLeGSaU4SNSzH2D1DzJ6Ae2o5SlhZBDcTdn9pfuklwhLoMblYqSvXa2Oozn2jPWuTROBrSzaVoItvfLtcFmZSoz4QGJAHM8qq0PbAQI5pbN47SV9izd6jMOviaMDIHI+fkcZ89G6jkevmP610nzILTLYFKh7I9NWXvO6JwciNnYoD+75j2EkVdl6cqwG54AhOtpYJJKYyu6RyU3g7DIcELj9Xy8zVs07tCW1iaGxtXuLayG15nljQkAksyrt8fmeXlzwK62VSljEslLA/ZBppYs0LkkljmWbmScn9KrFY8O28MBgihRYmBDIByYHk27PNiR5mqzrPapBDbW00UbzPdD81EOR5HawbkcYbw4AOT0r5n7RpYbKW5urJ4XikSMRM/p7sHcrFegB9R6EVzcbZJZyQ7Wm9ldjBMkqLJmNtyKZXKo3rAz/Ummp9ldjPO00iSbpG3OolcK7esjP9CKirXtZY3NrFLZSxJdbNkjNzO7ADBdvNdxAzkHBBxzxXJq3amwnmhsrOS7FvnvXVtoXGd2MK2cEEZ88HAOM1rTdn/YJfifgixnVJJx3XcKFWRH7rYg5KpbptGcDPTPtpbcD2L2ItkBa2Zu88Mrne2fS3hufMeXLlVU4+42jvNCM0QK99KsTK2MqyneynHXkuc+oj3Vy6hxQLa1t9LggmnuGtUDrCwQoCgLeLa2GIyenIHORyqqFmldXv7YKW+44Ss7n5MSu8WmBDtkbC7duAdpw3or19VcuvcGWt7JHJcx72i9HxMOWQcMAfEMjofb66rfCnH1qllP+YNoLEBZIOpGTtULyBZmYEHODnr1zUfJ2yyJB38unzLE5xE+/wALnPQnZ4eWSMZzj66yq7c4XkQvmv6Hb3cXc3ChkY8hnBDDoVI5gjn08s+VRfDXZxZ2L95BGTJjAd2LFQeoXyHvAzVb4k1GG51LSY5IZe9KrOuyUAR7vFhhsJbGzqCp8vOueftXd5pUsrGW6jgOJJFbHrGVAU8uRx5nHSihZpwvyC28PcKW9ksi26FRI25tzM2TjH6RPw9tcfD3BdrYmQ20ewy43EszchkgDcTgc+gqC17tJaO6NpaWkl3Mi7pArYCcgSMgHJGRnoMkDmeVS/BXGSajCzqjRvG2ySNuZVuvXlkH3DoeXKsONiWp7MH1HwLaq10wRs3gImO98sGJJA5+HqemK6d/wjp/c29nLhUR90MZmKszEnp4tz82PLn1pxpx8ti8UKQtcXE3oRKccs4BJwep5AAHoemKo8msNe69Zd9C9sbaMtJHIR4SoeTcD5qfAc1uEJy656b+xTTZOF4Gu1vCpM6JsVtzYC4I9HOOjHnjzqF1DsnsJpXkZHXvDudEkdUc9clR7fVioOXtjYh5oLGWW0iba0+7b6ueNpA6jkT5jOM1oOk6mlxBHNEcpKoZc9cHyPqI6H3Vlqyvq+hCPu+EraSeCd1JktlCxeN8KB05Zw3vOelfsHCNulzNcqrd9OpR23vzU4yACcL6I6eqsh48uLabXZFvZHS3jRULRglshNwAwrfpN6q7fZ7xl8gtLyWQyyWqyqlurdWc7yVGeS+EKWxyHv69XTPQmn26fyU1HTOCrSC2ktUizDKSXR2ZtxIAPNjnyHnyxUXo/ZTYW0wmSJmdTle8csFPkQD1I8ic4qEk7XpY+6E+nSxvOwEYZ8K6nlkEpnIJXw4/SzXf1vtPaG9ms4bOW4kjUEd23NjtViCApKgA8zz6dOdY0XdfX1IXzFVHXOyuwupTLJEyuxyxjcqGPrI6Z9oxmuhqfac63JtrazkuZY1BmCNgIcDcoO07sE4ycc+Vfmm9q6zQXs4t3VLMKcM4y5YkBSNvgOR7etZjCyPWIJ0cA2m61bu2zZgCHxvhcHdzGfEcjPOuvr/ZvZ3cpmkV1kYYZonZN46YbHI8sD18hVbbtnZRbyPYypDOcd4XGM5wdnh8eBz8s88dM1I8X9oBW4ewtbeW4mKHeYnCGMEfokq3iAIOSMDI8+Va0XJ/79wS03BNjPBDBt3RWzeBVkfwt7SGyfcfXXfueFIJLuO8dSZ4l2o25sAeIejnH6R8vOq12bcUQzNJaW9o1vHbKM7iN24nBDLjO7IbJJJOKvtc56ovDf6/8ggbTgm2i+VbEYG8BEx3uS2d2cEnw+m3TH2VwP2e2ZtFszG3cK/eBRJJndz5ls5PU8s1ZaVNcu4ITU+Dra4a3aVCfkpBiAZgFxtIyAcN6I6+qunxL2c2d9IJJ0bvAMFkYqWA6Bscjj19fbVnpUU5LZgrmt8A2l1DFDLH4YFCxlWIZFAAwD5jAHI56VzcMcF2tgrC3jwX9J2JZmx0BJ6D2DAqdpTXLGnPQClKVkClKUApSlAKUpQCoji3QvllnNb7tpkXAY9AwIZc+zIGfZUvSqm08oGRcPdnM4eGO50+x7tOUsxdmeVemVAPJveBnHlWtqmAAOgGK+qVqdjm8sFB0Xgy4XWrm+m2d26sseGy3PYq5GOXhU+fnVVi7L7qBpI0s7K6VnzHPOzAovqZQQfLyzzJ61tFK2r5r97AzTi7s7mzZzacsSSWnSLOEzu7zKluviLZBxkHyr64s4Z1HUNPhilECzGcvIqthVQBlQA89x5561pNKK6Sx6AomvcGTTapYTKEFtaKM5bxbgWIwuPYnnUH+R+qWU12th3Dw3bFt7tho87vWRzG4jPiHIHHlWr0orpLoDJdQ7KJxY2lpEyPtnM07FioyQFwgxkgLkc8ZxnzqU4g4UvodSa/08QyGWMI8cpxjAVeWSMjwqeRzkHqK0XFftOfLz9fkGP3/BRt9OvpdQnRJ7yRGLhXZEYOXVTsUnxNkEgYHLGfOt6veXM9tYWDzWsis6KiW53MVA2I0pHJcBjhcA8iT0rfrq0SRGSRVdGGCrAEEeog8jUdpfCVpbOXgt4o3P6SoM48wD1A91dI8RjrJdf1Arn5HzHXBesE+Txw7E8Xizs2+jjlzZvP1VD8McI6np1y8Vv3D2ssys0jHxKgPPAyDv28uhGRmtSpXLnSxj8AzLUOFdRtNQuLrThDKt0PEJTgoeRPUjPPmMHocEcqn+zng57CCTvnDzzv3khXoD5AE4z5knA5tVupSVspLT+9AZ3x5whePf299Y920kShSkhAAwWweeAQQ5BGQR5ezj0Tgi8e/ubm/MR762aEGEnluCqQARkADIyTz6+daPX7TnSxj8AxyDgbV47V9OT5N8mdyTNnntJBIx1546bc+WcVqXD+jra20VupJESBcnqcdT7MnJ+upGlSdsp9GDPOG+AZF1K9uryOF0mLd2Dh8ZfIJDDwkKAPrNd3tK4Je9tEjttivC+9U5KpGCCvIYB55Hly9tXalXmy1KXYGXS8KapeXVjNe/Jwlu4ZkjJBGCCSeoZm2jocCpnhPhGeHUr+7n2YnOI9rZO3dnny5cglXilHbJrAMwHCGpWupXM9kYGiu2JZpSfBk7jlRgkqScYyCOtdO27OL1dLuoD3RuLm4V2O/lsG1jk7epYHljzrW6Vrny9PL4Bm/EXAE86aVCgTurTb32Wx07sNtGPFyVvjXHfcI6hb6rLd2PcMlyMN3xOEzt3ZAwTgqCNvuxWmUqK6S6fvUFH7N+E7i0a7kuyjS3EobKHOQNxJ6DGSx5VeKUrnKTm8sClKVkClKUApSlAKUpQH/9k=" id="69" name="Google Shape;69;p13"/>
          <p:cNvSpPr/>
          <p:nvPr/>
        </p:nvSpPr>
        <p:spPr>
          <a:xfrm>
            <a:off x="377825" y="-617538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</a:pPr>
            <a:r>
              <a:t/>
            </a:r>
            <a:endParaRPr b="0" i="0" sz="8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3"/>
          <p:cNvSpPr/>
          <p:nvPr/>
        </p:nvSpPr>
        <p:spPr>
          <a:xfrm>
            <a:off x="15315738" y="7917175"/>
            <a:ext cx="12348600" cy="32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pt-BR" sz="3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As evidência fotos ou descrição de fatos que demonstrarão a aplicabilidade do projeto. Ainda, nessa seção, deve-se expor informações pertinentes da participação, tanto dos alunos do IMESA/FEMA/ASSIS/SP como da população atendida pelo projeto. 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13"/>
          <p:cNvSpPr/>
          <p:nvPr/>
        </p:nvSpPr>
        <p:spPr>
          <a:xfrm>
            <a:off x="14790738" y="25574678"/>
            <a:ext cx="13398596" cy="4809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76425" y="2248075"/>
            <a:ext cx="6057900" cy="1755567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3"/>
          <p:cNvSpPr txBox="1"/>
          <p:nvPr/>
        </p:nvSpPr>
        <p:spPr>
          <a:xfrm>
            <a:off x="1074425" y="7917175"/>
            <a:ext cx="12611100" cy="40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pt-BR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introdução de um trabalho acadêmico contextualiza o tema, apresentando o problema d</a:t>
            </a:r>
            <a:r>
              <a:rPr lang="pt-BR" sz="3200">
                <a:latin typeface="Montserrat"/>
                <a:ea typeface="Montserrat"/>
                <a:cs typeface="Montserrat"/>
                <a:sym typeface="Montserrat"/>
              </a:rPr>
              <a:t>o projeto extensionista</a:t>
            </a:r>
            <a:r>
              <a:rPr b="0" i="0" lang="pt-BR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e estabelecendo a importância do estudo. Nela, é essencial incluir a apresentação do tema, a justificativa do estudo, o problema</a:t>
            </a:r>
            <a:r>
              <a:rPr lang="pt-BR" sz="32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pt-BR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ou a hipótese, os objetivos gerais e específicos, além de uma breve descrição da estrutura do trabalho.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1099338" y="17466475"/>
            <a:ext cx="12611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pt-BR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 objetivo do estudo deve ser claramente definido, sendo conciso e específico.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3"/>
          <p:cNvSpPr txBox="1"/>
          <p:nvPr/>
        </p:nvSpPr>
        <p:spPr>
          <a:xfrm>
            <a:off x="15351400" y="19711151"/>
            <a:ext cx="12348600" cy="30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pt-BR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conclusão sintetiza os principais impactos do projeto e suas implicações. Esta seção deve resumir as principais expectativas e impactos do projeto extensionista, destacar relevância dos impactos, oferecer recomendações práticas ou teóricas e apresentar considerações finais.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3"/>
          <p:cNvSpPr txBox="1"/>
          <p:nvPr/>
        </p:nvSpPr>
        <p:spPr>
          <a:xfrm>
            <a:off x="15285725" y="25237450"/>
            <a:ext cx="12348600" cy="68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1. Livros e capítulos de livro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Autor(es). Título: subtítulo. Edição. Local: Editora, Ano.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Exemplo: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CASTELLS, Manuel. A sociedade em rede. 2. ed. São Paulo: Paz e Terra, 1999.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3. Artigos de periódicos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Autor(es) do artigo. Título do artigo. Título do periódico, Local de publicação, v. volume, n. número, p. páginas inicial-final, Ano.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Exemplo: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SILVA, José da. A inovação tecnológica no Brasil. Revista Brasileira de Inovação, Campinas, v. 3, n. 2, p. 23-45, 2004.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4. Dissertações e teses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Autor. Título: subtítulo. Ano. Número de folhas ou volumes. Categoria (grau e área de concentração) – Instituição, Local, Ano de apresentação.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Exemplo: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PEREIRA, Ana. A gestão do conhecimento nas organizações. 2010. 150 f. Dissertação (Mestrado em Administração) – Universidade Federal de Santa Catarina, Florianópolis, 2010.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5. Trabalhos apresentados em eventos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Autor(es). Título do trabalho. In: NOME DO EVENTO, número, ano, local de realização. Título... Local de publicação: Editora, data de publicação. p. páginas inicial-final do trabalho.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Exemplo: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CARVALHO, Maria. Educação e tecnologia: um estudo de caso. In: CONGRESSO INTERNACIONAL DE EDUCAÇÃO, 5., 2008, São Paulo. Anais... São Paulo: USP, 2008. p. 123-130.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6. Documentos eletrônicos (artigos online)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Autor(es). Título do artigo. Título do periódico, Local de publicação, v. volume, n. número, p. páginas inicial-final, Ano. Disponível em: &lt;URL&gt;. Acesso em: data.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Exemplo: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SANTOS, João. A influência da internet na educação. Revista de Educação Online, São Paulo, v. 5, n. 2, p. 45-56, 2020. Disponível em: http://www.revistaeducacao.com.br/artigo5. Acesso em: 20 mai. 2024.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7. Sites e páginas da web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AUTOR (ou Nome da entidade responsável pela página). Título: subtítulo (se houver). Ano de publicação ou última atualização. Disponível em: &lt;URL&gt;. Acesso em: dia mês ano.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Exemplo: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INSTITUTO BRASILEIRO DE GEOGRAFIA E ESTATÍSTICA. Cidades: São Paulo. 2019. Disponível em: https://cidades.ibge.gov.br/brasil/sp/sao-paulo/panorama. Acesso em: 20 mai. 2024.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8. Normas técnicas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ENTIDADE RESPONSÁVEL PELA NORMA. Título da norma. Código da norma, data.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Exemplo: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ASSOCIAÇÃO BRASILEIRA DE NORMAS TÉCNICAS. Informação e documentação: referências – elaboração. NBR 6023, 2018.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3"/>
          <p:cNvSpPr txBox="1"/>
          <p:nvPr/>
        </p:nvSpPr>
        <p:spPr>
          <a:xfrm>
            <a:off x="1266025" y="21406325"/>
            <a:ext cx="12192000" cy="3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pt-BR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lang="pt-BR" sz="3200">
                <a:latin typeface="Montserrat"/>
                <a:ea typeface="Montserrat"/>
                <a:cs typeface="Montserrat"/>
                <a:sym typeface="Montserrat"/>
              </a:rPr>
              <a:t>o desenvolvimento </a:t>
            </a:r>
            <a:r>
              <a:rPr b="0" i="0" lang="pt-BR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descrevem-se os</a:t>
            </a:r>
            <a:r>
              <a:rPr lang="pt-BR" sz="32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pt-BR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procedimentos utilizados para conduzir o projeto. Deve-se indicar o tipo de projeto, a população e a abrangência do projeto, os instrumentos e materiais utilizados, os procedimentos de descoberta da demanda, aplicabilidade do projeto, possíveis intervenções e ações e os métodos de garantir a captação das </a:t>
            </a:r>
            <a:r>
              <a:rPr lang="pt-BR" sz="3200">
                <a:latin typeface="Montserrat"/>
                <a:ea typeface="Montserrat"/>
                <a:cs typeface="Montserrat"/>
                <a:sym typeface="Montserrat"/>
              </a:rPr>
              <a:t>evidências</a:t>
            </a:r>
            <a:r>
              <a:rPr b="0" i="0" lang="pt-BR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do projeto.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3"/>
          <p:cNvSpPr/>
          <p:nvPr/>
        </p:nvSpPr>
        <p:spPr>
          <a:xfrm>
            <a:off x="1323919" y="2306166"/>
            <a:ext cx="5067000" cy="2312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3"/>
          <p:cNvSpPr txBox="1"/>
          <p:nvPr/>
        </p:nvSpPr>
        <p:spPr>
          <a:xfrm>
            <a:off x="1562930" y="2666915"/>
            <a:ext cx="4589100" cy="14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00"/>
              <a:buFont typeface="Arial"/>
              <a:buNone/>
            </a:pPr>
            <a:r>
              <a:rPr lang="pt-BR" sz="5500">
                <a:latin typeface="Montserrat Medium"/>
                <a:ea typeface="Montserrat Medium"/>
                <a:cs typeface="Montserrat Medium"/>
                <a:sym typeface="Montserrat Medium"/>
              </a:rPr>
              <a:t>MARCA</a:t>
            </a:r>
            <a:r>
              <a:rPr b="0" i="0" lang="pt-BR" sz="55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DO EVENTO</a:t>
            </a:r>
            <a:endParaRPr b="0" i="0" sz="55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80" name="Google Shape;80;p13"/>
          <p:cNvCxnSpPr/>
          <p:nvPr/>
        </p:nvCxnSpPr>
        <p:spPr>
          <a:xfrm>
            <a:off x="10599425" y="2080250"/>
            <a:ext cx="7086600" cy="0"/>
          </a:xfrm>
          <a:prstGeom prst="straightConnector1">
            <a:avLst/>
          </a:prstGeom>
          <a:noFill/>
          <a:ln cap="flat" cmpd="sng" w="28575">
            <a:solidFill>
              <a:srgbClr val="000066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sign padrão">
  <a:themeElements>
    <a:clrScheme name="Design padrão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