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6"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1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0" d="100"/>
          <a:sy n="30" d="100"/>
        </p:scale>
        <p:origin x="1854" y="24"/>
      </p:cViewPr>
      <p:guideLst>
        <p:guide orient="horz" pos="13606"/>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pt-BR"/>
              <a:t>Clique para editar o título Mestre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3277047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2233860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1411087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204618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pt-BR"/>
              <a:t>Clique para editar o título Mestre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3507662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3623164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4" name="Content Placeholder 3"/>
          <p:cNvSpPr>
            <a:spLocks noGrp="1"/>
          </p:cNvSpPr>
          <p:nvPr>
            <p:ph sz="half" idx="2"/>
          </p:nvPr>
        </p:nvSpPr>
        <p:spPr>
          <a:xfrm>
            <a:off x="2231675" y="15780233"/>
            <a:ext cx="13706415"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6" name="Content Placeholder 5"/>
          <p:cNvSpPr>
            <a:spLocks noGrp="1"/>
          </p:cNvSpPr>
          <p:nvPr>
            <p:ph sz="quarter" idx="4"/>
          </p:nvPr>
        </p:nvSpPr>
        <p:spPr>
          <a:xfrm>
            <a:off x="16402142" y="15780233"/>
            <a:ext cx="13773917"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3417570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2889487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446947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432971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a:t>Clique no ícone para adicionar uma imagem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FB692022-67B8-4243-B832-4E1CA2399455}" type="datetimeFigureOut">
              <a:rPr lang="pt-BR" smtClean="0"/>
              <a:pPr/>
              <a:t>06/09/2024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DC2F87FD-1EBD-487C-8D49-3577B274FAFE}" type="slidenum">
              <a:rPr lang="pt-BR" smtClean="0"/>
              <a:pPr/>
              <a:t>‹nº›</a:t>
            </a:fld>
            <a:endParaRPr lang="pt-BR"/>
          </a:p>
        </p:txBody>
      </p:sp>
    </p:spTree>
    <p:extLst>
      <p:ext uri="{BB962C8B-B14F-4D97-AF65-F5344CB8AC3E}">
        <p14:creationId xmlns:p14="http://schemas.microsoft.com/office/powerpoint/2010/main" val="3198723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FB692022-67B8-4243-B832-4E1CA2399455}" type="datetimeFigureOut">
              <a:rPr lang="pt-BR" smtClean="0"/>
              <a:pPr/>
              <a:t>06/09/2024</a:t>
            </a:fld>
            <a:endParaRPr lang="pt-BR"/>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DC2F87FD-1EBD-487C-8D49-3577B274FAFE}" type="slidenum">
              <a:rPr lang="pt-BR" smtClean="0"/>
              <a:pPr/>
              <a:t>‹nº›</a:t>
            </a:fld>
            <a:endParaRPr lang="pt-BR"/>
          </a:p>
        </p:txBody>
      </p:sp>
    </p:spTree>
    <p:extLst>
      <p:ext uri="{BB962C8B-B14F-4D97-AF65-F5344CB8AC3E}">
        <p14:creationId xmlns:p14="http://schemas.microsoft.com/office/powerpoint/2010/main" val="31349029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940020" y="9328366"/>
            <a:ext cx="25187562" cy="2044690"/>
          </a:xfrm>
        </p:spPr>
        <p:txBody>
          <a:bodyPr anchor="ctr">
            <a:noAutofit/>
          </a:bodyPr>
          <a:lstStyle/>
          <a:p>
            <a:r>
              <a:rPr lang="pt-BR" sz="6000" dirty="0">
                <a:latin typeface="Arial" panose="020B0604020202020204" pitchFamily="34" charset="0"/>
                <a:cs typeface="Arial" panose="020B0604020202020204" pitchFamily="34" charset="0"/>
              </a:rPr>
              <a:t>Aluno(a): Nome completo do aluno</a:t>
            </a:r>
            <a:r>
              <a:rPr lang="pt-BR" sz="6000" baseline="30000" dirty="0">
                <a:latin typeface="Arial" panose="020B0604020202020204" pitchFamily="34" charset="0"/>
                <a:cs typeface="Arial" panose="020B0604020202020204" pitchFamily="34" charset="0"/>
              </a:rPr>
              <a:t>1</a:t>
            </a:r>
            <a:r>
              <a:rPr lang="pt-BR" sz="6000" dirty="0">
                <a:latin typeface="Arial" panose="020B0604020202020204" pitchFamily="34" charset="0"/>
                <a:cs typeface="Arial" panose="020B0604020202020204" pitchFamily="34" charset="0"/>
              </a:rPr>
              <a:t>, </a:t>
            </a:r>
            <a:br>
              <a:rPr lang="pt-BR" sz="6000" dirty="0">
                <a:latin typeface="Arial" panose="020B0604020202020204" pitchFamily="34" charset="0"/>
                <a:cs typeface="Arial" panose="020B0604020202020204" pitchFamily="34" charset="0"/>
              </a:rPr>
            </a:br>
            <a:r>
              <a:rPr lang="pt-BR" sz="6000" dirty="0">
                <a:latin typeface="Arial" panose="020B0604020202020204" pitchFamily="34" charset="0"/>
                <a:cs typeface="Arial" panose="020B0604020202020204" pitchFamily="34" charset="0"/>
              </a:rPr>
              <a:t>Orientador(a): Nome completo do professor</a:t>
            </a:r>
          </a:p>
        </p:txBody>
      </p:sp>
      <p:sp>
        <p:nvSpPr>
          <p:cNvPr id="7" name="Título 1"/>
          <p:cNvSpPr txBox="1">
            <a:spLocks/>
          </p:cNvSpPr>
          <p:nvPr/>
        </p:nvSpPr>
        <p:spPr>
          <a:xfrm>
            <a:off x="5867401" y="1660855"/>
            <a:ext cx="17170399" cy="3756395"/>
          </a:xfrm>
          <a:prstGeom prst="rect">
            <a:avLst/>
          </a:prstGeom>
        </p:spPr>
        <p:txBody>
          <a:bodyPr vert="horz" lIns="91440" tIns="45720" rIns="91440" bIns="45720" rtlCol="0" anchor="ctr">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nSpc>
                <a:spcPct val="100000"/>
              </a:lnSpc>
            </a:pPr>
            <a:r>
              <a:rPr lang="pt-BR" sz="5000" b="1" dirty="0">
                <a:latin typeface="Arial Black" pitchFamily="34" charset="0"/>
                <a:cs typeface="Arial" panose="020B0604020202020204" pitchFamily="34" charset="0"/>
              </a:rPr>
              <a:t>APRESENTAÇÃO DE TRABALHOS DE CONCLUSÃO DE CURSO</a:t>
            </a:r>
          </a:p>
          <a:p>
            <a:pPr>
              <a:lnSpc>
                <a:spcPct val="100000"/>
              </a:lnSpc>
            </a:pPr>
            <a:r>
              <a:rPr lang="pt-BR" sz="5000" b="1" dirty="0">
                <a:latin typeface="Arial Black" pitchFamily="34" charset="0"/>
                <a:cs typeface="Arial" panose="020B0604020202020204" pitchFamily="34" charset="0"/>
              </a:rPr>
              <a:t> 2024</a:t>
            </a:r>
          </a:p>
        </p:txBody>
      </p:sp>
      <p:sp>
        <p:nvSpPr>
          <p:cNvPr id="8" name="Título 1"/>
          <p:cNvSpPr txBox="1">
            <a:spLocks/>
          </p:cNvSpPr>
          <p:nvPr/>
        </p:nvSpPr>
        <p:spPr>
          <a:xfrm>
            <a:off x="2089133" y="11262801"/>
            <a:ext cx="27305876" cy="1544526"/>
          </a:xfrm>
          <a:prstGeom prst="rect">
            <a:avLst/>
          </a:prstGeom>
        </p:spPr>
        <p:txBody>
          <a:bodyPr vert="horz" lIns="91440" tIns="45720" rIns="91440" bIns="45720" rtlCol="0" anchor="ctr">
            <a:norm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nSpc>
                <a:spcPct val="100000"/>
              </a:lnSpc>
              <a:buClr>
                <a:schemeClr val="accent1"/>
              </a:buClr>
              <a:buSzPct val="80000"/>
            </a:pPr>
            <a:r>
              <a:rPr lang="pt-BR" altLang="pt-BR" sz="2800" baseline="30000" dirty="0">
                <a:latin typeface="Arial" panose="020B0604020202020204" pitchFamily="34" charset="0"/>
                <a:cs typeface="Arial" panose="020B0604020202020204" pitchFamily="34" charset="0"/>
              </a:rPr>
              <a:t>1</a:t>
            </a:r>
            <a:r>
              <a:rPr lang="pt-BR" altLang="pt-BR" sz="2800" dirty="0">
                <a:latin typeface="Arial" panose="020B0604020202020204" pitchFamily="34" charset="0"/>
                <a:cs typeface="Arial" panose="020B0604020202020204" pitchFamily="34" charset="0"/>
              </a:rPr>
              <a:t> Graduando em Análise e Desenvolvimento de Sistemas pela Fundação Educacional do Município de Assis (FEMA). Endereço eletrônico: aluno</a:t>
            </a:r>
            <a:r>
              <a:rPr lang="pt-BR" sz="2800" dirty="0">
                <a:latin typeface="Arial" panose="020B0604020202020204" pitchFamily="34" charset="0"/>
                <a:cs typeface="Arial" panose="020B0604020202020204" pitchFamily="34" charset="0"/>
              </a:rPr>
              <a:t>@gmail.com</a:t>
            </a:r>
            <a:endParaRPr lang="pt-BR" altLang="pt-BR" sz="2800" dirty="0">
              <a:latin typeface="Arial" panose="020B0604020202020204" pitchFamily="34" charset="0"/>
              <a:cs typeface="Arial" panose="020B0604020202020204" pitchFamily="34" charset="0"/>
            </a:endParaRPr>
          </a:p>
          <a:p>
            <a:pPr>
              <a:lnSpc>
                <a:spcPct val="100000"/>
              </a:lnSpc>
              <a:buClr>
                <a:schemeClr val="accent1"/>
              </a:buClr>
              <a:buSzPct val="80000"/>
            </a:pPr>
            <a:r>
              <a:rPr lang="pt-BR" altLang="pt-BR" sz="2800" baseline="30000" dirty="0">
                <a:latin typeface="Arial" panose="020B0604020202020204" pitchFamily="34" charset="0"/>
                <a:cs typeface="Arial" panose="020B0604020202020204" pitchFamily="34" charset="0"/>
              </a:rPr>
              <a:t>2</a:t>
            </a:r>
            <a:r>
              <a:rPr lang="pt-BR" altLang="pt-BR" sz="2800" dirty="0">
                <a:latin typeface="Arial" panose="020B0604020202020204" pitchFamily="34" charset="0"/>
                <a:cs typeface="Arial" panose="020B0604020202020204" pitchFamily="34" charset="0"/>
              </a:rPr>
              <a:t>  Mestre em Computação Aplicada (UTFPR). Docente na Fundação Educacional do Município de Assis (FEMA). Endereço eletrônico: professor@gmail.com </a:t>
            </a:r>
          </a:p>
        </p:txBody>
      </p:sp>
      <p:sp>
        <p:nvSpPr>
          <p:cNvPr id="10" name="Título 1"/>
          <p:cNvSpPr txBox="1">
            <a:spLocks/>
          </p:cNvSpPr>
          <p:nvPr/>
        </p:nvSpPr>
        <p:spPr>
          <a:xfrm>
            <a:off x="1143000" y="13596504"/>
            <a:ext cx="14021261" cy="10111681"/>
          </a:xfrm>
          <a:prstGeom prst="rect">
            <a:avLst/>
          </a:prstGeom>
        </p:spPr>
        <p:txBody>
          <a:bodyPr vert="horz" lIns="91440" tIns="45720" rIns="91440" bIns="45720" rtlCol="0" anchor="t">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INTRODUÇÃO</a:t>
            </a:r>
          </a:p>
          <a:p>
            <a:pPr algn="just"/>
            <a:r>
              <a:rPr lang="pt-BR" sz="3000" dirty="0">
                <a:latin typeface="Arial" panose="020B0604020202020204" pitchFamily="34" charset="0"/>
                <a:cs typeface="Arial" panose="020B0604020202020204" pitchFamily="34" charset="0"/>
              </a:rPr>
              <a:t>O aluno deve descrever aqui a Introdução do seu trabalho. Exemplo: No processo de desenvolvimento de software, a Engenharia de Requisitos, na qual é feita a especificação dos requisitos do software junto às partes interessadas, é uma das fases mais importantes do processo. Trata-se de uma etapa em que são definidas as funcionalidades, restrições e escopo do software a ser desenvolvido [1]. Há diversas lacunas na comunicação entre os interessados pelo software e os desenvolvedores, e na forma como os requisitos são interpretados, conforme descrito por Medeiros [1]. Essas lacunas podem gerar duplicação nos requisitos e falsa interpretação.</a:t>
            </a:r>
          </a:p>
          <a:p>
            <a:pPr algn="just"/>
            <a:endParaRPr lang="pt-BR" sz="3000" dirty="0">
              <a:latin typeface="Arial" panose="020B0604020202020204" pitchFamily="34" charset="0"/>
              <a:cs typeface="Arial" panose="020B0604020202020204" pitchFamily="34" charset="0"/>
            </a:endParaRPr>
          </a:p>
          <a:p>
            <a:pPr algn="just"/>
            <a:r>
              <a:rPr lang="pt-BR" sz="3000" dirty="0">
                <a:latin typeface="Arial" panose="020B0604020202020204" pitchFamily="34" charset="0"/>
                <a:cs typeface="Arial" panose="020B0604020202020204" pitchFamily="34" charset="0"/>
              </a:rPr>
              <a:t>As Histórias em Quadrinhos (HQs) estão em avanço no ambiente tecnológico e de modo visual ajudam a identificar detalhes que em outros tipos de especificações não são identificadas em outros métodos de especificação de requisitos de software.</a:t>
            </a:r>
          </a:p>
        </p:txBody>
      </p:sp>
      <p:sp>
        <p:nvSpPr>
          <p:cNvPr id="9" name="CaixaDeTexto 8"/>
          <p:cNvSpPr txBox="1"/>
          <p:nvPr/>
        </p:nvSpPr>
        <p:spPr>
          <a:xfrm>
            <a:off x="16715397" y="39385917"/>
            <a:ext cx="14021261" cy="3231654"/>
          </a:xfrm>
          <a:prstGeom prst="rect">
            <a:avLst/>
          </a:prstGeom>
          <a:noFill/>
        </p:spPr>
        <p:txBody>
          <a:bodyPr wrap="square" rtlCol="0">
            <a:spAutoFit/>
          </a:bodyPr>
          <a:lstStyle/>
          <a:p>
            <a:pPr>
              <a:buSzPct val="80000"/>
            </a:pPr>
            <a:r>
              <a:rPr lang="pt-BR" sz="3000" b="1" dirty="0">
                <a:solidFill>
                  <a:sysClr val="windowText" lastClr="000000"/>
                </a:solidFill>
                <a:latin typeface="Arial" panose="020B0604020202020204" pitchFamily="34" charset="0"/>
                <a:cs typeface="Arial" panose="020B0604020202020204" pitchFamily="34" charset="0"/>
              </a:rPr>
              <a:t>REFERÊNCIAS</a:t>
            </a:r>
          </a:p>
          <a:p>
            <a:pPr marL="514391" indent="-514391" algn="r">
              <a:buSzPct val="80000"/>
              <a:buFont typeface="+mj-lt"/>
              <a:buAutoNum type="arabicPeriod"/>
            </a:pPr>
            <a:endParaRPr lang="pt-BR" sz="3000" b="1" dirty="0">
              <a:solidFill>
                <a:sysClr val="windowText" lastClr="000000"/>
              </a:solidFill>
              <a:latin typeface="Arial" panose="020B0604020202020204" pitchFamily="34" charset="0"/>
              <a:cs typeface="Arial" panose="020B0604020202020204" pitchFamily="34" charset="0"/>
            </a:endParaRPr>
          </a:p>
          <a:p>
            <a:pPr marL="514391" indent="-514391" algn="just">
              <a:buSzPct val="80000"/>
              <a:buFont typeface="+mj-lt"/>
              <a:buAutoNum type="arabicPeriod"/>
            </a:pPr>
            <a:r>
              <a:rPr lang="pt-BR" sz="2400" dirty="0">
                <a:latin typeface="Arial" panose="020B0604020202020204" pitchFamily="34" charset="0"/>
                <a:cs typeface="Arial" panose="020B0604020202020204" pitchFamily="34" charset="0"/>
              </a:rPr>
              <a:t>MEDEIROS, L. et al. Uso de </a:t>
            </a:r>
            <a:r>
              <a:rPr lang="pt-BR" sz="2400" dirty="0" err="1">
                <a:latin typeface="Arial" panose="020B0604020202020204" pitchFamily="34" charset="0"/>
                <a:cs typeface="Arial" panose="020B0604020202020204" pitchFamily="34" charset="0"/>
              </a:rPr>
              <a:t>StoryBoards</a:t>
            </a:r>
            <a:r>
              <a:rPr lang="pt-BR" sz="2400" dirty="0">
                <a:latin typeface="Arial" panose="020B0604020202020204" pitchFamily="34" charset="0"/>
                <a:cs typeface="Arial" panose="020B0604020202020204" pitchFamily="34" charset="0"/>
              </a:rPr>
              <a:t> para a Documentação dos Requisitos no Desenvolvimento Distribuído de Software. </a:t>
            </a:r>
            <a:r>
              <a:rPr lang="en-US" sz="2400" b="1" dirty="0">
                <a:latin typeface="Arial" panose="020B0604020202020204" pitchFamily="34" charset="0"/>
                <a:cs typeface="Arial" panose="020B0604020202020204" pitchFamily="34" charset="0"/>
              </a:rPr>
              <a:t>I Workshop de </a:t>
            </a:r>
            <a:r>
              <a:rPr lang="en-US" sz="2400" b="1" dirty="0" err="1">
                <a:latin typeface="Arial" panose="020B0604020202020204" pitchFamily="34" charset="0"/>
                <a:cs typeface="Arial" panose="020B0604020202020204" pitchFamily="34" charset="0"/>
              </a:rPr>
              <a:t>Desenvolvimento</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Distribuído</a:t>
            </a:r>
            <a:r>
              <a:rPr lang="en-US" sz="2400" b="1" dirty="0">
                <a:latin typeface="Arial" panose="020B0604020202020204" pitchFamily="34" charset="0"/>
                <a:cs typeface="Arial" panose="020B0604020202020204" pitchFamily="34" charset="0"/>
              </a:rPr>
              <a:t> de Software (UFPE)</a:t>
            </a:r>
            <a:r>
              <a:rPr lang="en-US" sz="2400" dirty="0">
                <a:latin typeface="Arial" panose="020B0604020202020204" pitchFamily="34" charset="0"/>
                <a:cs typeface="Arial" panose="020B0604020202020204" pitchFamily="34" charset="0"/>
              </a:rPr>
              <a:t>, p. 5–12, 2007. </a:t>
            </a:r>
          </a:p>
          <a:p>
            <a:pPr marL="514391" indent="-514391" algn="just">
              <a:buSzPct val="80000"/>
              <a:buFont typeface="+mj-lt"/>
              <a:buAutoNum type="arabicPeriod"/>
            </a:pPr>
            <a:endParaRPr lang="pt-BR" sz="2400" dirty="0">
              <a:solidFill>
                <a:sysClr val="windowText" lastClr="000000"/>
              </a:solidFill>
              <a:latin typeface="Arial" panose="020B0604020202020204" pitchFamily="34" charset="0"/>
              <a:cs typeface="Arial" panose="020B0604020202020204" pitchFamily="34" charset="0"/>
            </a:endParaRPr>
          </a:p>
          <a:p>
            <a:pPr marL="514391" indent="-514391" algn="just">
              <a:buSzPct val="80000"/>
              <a:buFont typeface="+mj-lt"/>
              <a:buAutoNum type="arabicPeriod"/>
            </a:pPr>
            <a:r>
              <a:rPr lang="pt-BR" sz="2400" dirty="0">
                <a:latin typeface="Arial" panose="020B0604020202020204" pitchFamily="34" charset="0"/>
                <a:cs typeface="Arial" panose="020B0604020202020204" pitchFamily="34" charset="0"/>
              </a:rPr>
              <a:t>MOTTA, R.; CORREIA, W. Design de histórias em quadrinhos digitais. </a:t>
            </a:r>
            <a:r>
              <a:rPr lang="en-US" sz="2400" b="1" dirty="0" err="1">
                <a:latin typeface="Arial" panose="020B0604020202020204" pitchFamily="34" charset="0"/>
                <a:cs typeface="Arial" panose="020B0604020202020204" pitchFamily="34" charset="0"/>
              </a:rPr>
              <a:t>Sbgames.Org</a:t>
            </a:r>
            <a:r>
              <a:rPr lang="en-US" sz="2400" dirty="0">
                <a:latin typeface="Arial" panose="020B0604020202020204" pitchFamily="34" charset="0"/>
                <a:cs typeface="Arial" panose="020B0604020202020204" pitchFamily="34" charset="0"/>
              </a:rPr>
              <a:t>, p. 142–151, 2013. </a:t>
            </a:r>
            <a:endParaRPr lang="pt-BR" sz="2400" dirty="0">
              <a:solidFill>
                <a:sysClr val="windowText" lastClr="000000"/>
              </a:solidFill>
              <a:latin typeface="Arial" panose="020B0604020202020204" pitchFamily="34" charset="0"/>
              <a:cs typeface="Arial" panose="020B0604020202020204" pitchFamily="34" charset="0"/>
            </a:endParaRPr>
          </a:p>
        </p:txBody>
      </p:sp>
      <p:sp>
        <p:nvSpPr>
          <p:cNvPr id="18" name="Título 1">
            <a:extLst>
              <a:ext uri="{FF2B5EF4-FFF2-40B4-BE49-F238E27FC236}">
                <a16:creationId xmlns:a16="http://schemas.microsoft.com/office/drawing/2014/main" id="{CFD256F6-7159-4362-960E-F32E99D5112D}"/>
              </a:ext>
            </a:extLst>
          </p:cNvPr>
          <p:cNvSpPr txBox="1">
            <a:spLocks/>
          </p:cNvSpPr>
          <p:nvPr/>
        </p:nvSpPr>
        <p:spPr>
          <a:xfrm>
            <a:off x="1143000" y="28748211"/>
            <a:ext cx="14390801" cy="13869360"/>
          </a:xfrm>
          <a:prstGeom prst="rect">
            <a:avLst/>
          </a:prstGeom>
        </p:spPr>
        <p:txBody>
          <a:bodyPr vert="horz" lIns="91440" tIns="45720" rIns="91440" bIns="45720" rtlCol="0" anchor="t">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DESCRIÇÃO METODOLÓGICA</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Explicar aqui a metodologia utilizada. Nesse espaço pode ser colocado outros tópicos que julgar interessante. Exemplo: Os primeiros passos da pesquisa foram marcados por uma etapa de levantamento de bibliografia que discorra sobre os conceitos de Requisitos de Software, e, em seguida uma explanação sobre os métodos utilizados para especificação de requisitos de software. </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Na sequência, um estudo sobre aplicabilidade de HQs na área de TI e um estudo sobre as ferramentas disponíveis para criação de HQs e demonstrar a utilização de algumas ferramentas.</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Ao término destas etapas, foram descritas as vantagens e desvantagens das ferramentas encontradas na pesquisa e se são viáveis e se atendem o objetivo dessa pesquisa que é utilizar uma ferramenta de criação de HQs para especificar Requisitos de software.</a:t>
            </a:r>
          </a:p>
          <a:p>
            <a:pPr algn="just">
              <a:lnSpc>
                <a:spcPct val="100000"/>
              </a:lnSpc>
              <a:spcBef>
                <a:spcPts val="0"/>
              </a:spcBef>
              <a:spcAft>
                <a:spcPts val="3000"/>
              </a:spcAft>
              <a:buClr>
                <a:schemeClr val="accent1"/>
              </a:buClr>
              <a:buSzPct val="80000"/>
            </a:pPr>
            <a:r>
              <a:rPr lang="pt-BR" sz="3000" b="1" dirty="0" err="1">
                <a:latin typeface="Arial" panose="020B0604020202020204" pitchFamily="34" charset="0"/>
                <a:cs typeface="Arial" panose="020B0604020202020204" pitchFamily="34" charset="0"/>
              </a:rPr>
              <a:t>Obs</a:t>
            </a:r>
            <a:r>
              <a:rPr lang="pt-BR" sz="3000" b="1" dirty="0">
                <a:latin typeface="Arial" panose="020B0604020202020204" pitchFamily="34" charset="0"/>
                <a:cs typeface="Arial" panose="020B0604020202020204" pitchFamily="34" charset="0"/>
              </a:rPr>
              <a:t>: este espaço pode ser utilizado para colocar algum diagrama que julgar interessante para apresentação do trabalho ou outros tópicos que julgar importante</a:t>
            </a:r>
            <a:r>
              <a:rPr lang="pt-BR" sz="3000" dirty="0">
                <a:latin typeface="Arial" panose="020B0604020202020204" pitchFamily="34" charset="0"/>
                <a:cs typeface="Arial" panose="020B0604020202020204" pitchFamily="34" charset="0"/>
              </a:rPr>
              <a:t>.</a:t>
            </a:r>
          </a:p>
          <a:p>
            <a:pPr algn="just">
              <a:lnSpc>
                <a:spcPct val="100000"/>
              </a:lnSpc>
              <a:spcBef>
                <a:spcPts val="0"/>
              </a:spcBef>
              <a:spcAft>
                <a:spcPts val="3000"/>
              </a:spcAft>
              <a:buClr>
                <a:schemeClr val="accent1"/>
              </a:buClr>
              <a:buSzPct val="80000"/>
            </a:pPr>
            <a:endParaRPr lang="pt-BR" sz="3000" dirty="0">
              <a:latin typeface="Arial" panose="020B0604020202020204" pitchFamily="34" charset="0"/>
              <a:cs typeface="Arial" panose="020B0604020202020204" pitchFamily="34" charset="0"/>
            </a:endParaRPr>
          </a:p>
        </p:txBody>
      </p:sp>
      <p:sp>
        <p:nvSpPr>
          <p:cNvPr id="20" name="Título 1">
            <a:extLst>
              <a:ext uri="{FF2B5EF4-FFF2-40B4-BE49-F238E27FC236}">
                <a16:creationId xmlns:a16="http://schemas.microsoft.com/office/drawing/2014/main" id="{35834311-3DFF-4D7B-A104-AD8C31AE9032}"/>
              </a:ext>
            </a:extLst>
          </p:cNvPr>
          <p:cNvSpPr txBox="1">
            <a:spLocks/>
          </p:cNvSpPr>
          <p:nvPr/>
        </p:nvSpPr>
        <p:spPr>
          <a:xfrm>
            <a:off x="1143000" y="24497365"/>
            <a:ext cx="14390801" cy="3461669"/>
          </a:xfrm>
          <a:prstGeom prst="rect">
            <a:avLst/>
          </a:prstGeom>
        </p:spPr>
        <p:txBody>
          <a:bodyPr vert="horz" lIns="91440" tIns="45720" rIns="91440" bIns="45720" rtlCol="0" anchor="t">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OBJETIVOS</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Descrever aqui os objetivos do seu trabalho. Exemplo: O objetivo do projeto é estudar ferramentas já existentes para a criação de HQs e fazer verificação do que cada uma abrange e quais são possíveis de especificar os requisitos de software, com a finalidade de suprir as lacunas existentes na comunicação entre os clientes e desenvolvedores de softwares. </a:t>
            </a:r>
          </a:p>
          <a:p>
            <a:pPr algn="just">
              <a:lnSpc>
                <a:spcPct val="100000"/>
              </a:lnSpc>
              <a:spcBef>
                <a:spcPts val="0"/>
              </a:spcBef>
              <a:spcAft>
                <a:spcPts val="3000"/>
              </a:spcAft>
              <a:buClr>
                <a:schemeClr val="accent1"/>
              </a:buClr>
              <a:buSzPct val="80000"/>
            </a:pPr>
            <a:endParaRPr lang="pt-BR" sz="3000" dirty="0">
              <a:latin typeface="Arial" panose="020B0604020202020204" pitchFamily="34" charset="0"/>
              <a:cs typeface="Arial" panose="020B0604020202020204" pitchFamily="34" charset="0"/>
            </a:endParaRPr>
          </a:p>
        </p:txBody>
      </p:sp>
      <p:sp>
        <p:nvSpPr>
          <p:cNvPr id="21" name="Título 1">
            <a:extLst>
              <a:ext uri="{FF2B5EF4-FFF2-40B4-BE49-F238E27FC236}">
                <a16:creationId xmlns:a16="http://schemas.microsoft.com/office/drawing/2014/main" id="{263E1B0A-C761-4066-B9CA-D7A68FF91B6A}"/>
              </a:ext>
            </a:extLst>
          </p:cNvPr>
          <p:cNvSpPr txBox="1">
            <a:spLocks/>
          </p:cNvSpPr>
          <p:nvPr/>
        </p:nvSpPr>
        <p:spPr>
          <a:xfrm>
            <a:off x="16715398" y="13596504"/>
            <a:ext cx="14021261" cy="19607195"/>
          </a:xfrm>
          <a:prstGeom prst="rect">
            <a:avLst/>
          </a:prstGeom>
        </p:spPr>
        <p:txBody>
          <a:bodyPr vert="horz" lIns="91440" tIns="45720" rIns="91440" bIns="45720" rtlCol="0" anchor="t">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RESULTADOS E DISCUSSÃO</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Descrever aqui aos resultados do trabalho de TCC. Exemplo: Foram estudadas cinco ferramentas para a construção de HQs, sendo elas PIXTON, MAKE BELIEFS COMIX, STORYBOARD, WITTY COMICS e WRITECOMICS, que foram estudadas através do assunto “Fechamento do caixa na tesouraria”.</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Entre elas PIXTON obteve um bom resultado, embora a maioria de suas funções disponíveis sendo como pago, o que limitou bastante o real potencial da ferramenta no estudo de ferramentas livres.</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MAKE BELIEFS COMIX também sendo uma ferramenta de bom resultado, aceitando espeitando as limitações ao criar uma especificação de requisitos de software.</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A ferramenta STORYBOARD é completa tendo muitas opções de cenários, textos, personagens, permitindo customização, objetos a se colocar em cena, e também é organizado.</a:t>
            </a:r>
          </a:p>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Este espaço pode ser utilizado para colocar algumas telas do software também ou imagens que julgar interessante</a:t>
            </a:r>
          </a:p>
          <a:p>
            <a:pPr algn="just">
              <a:lnSpc>
                <a:spcPct val="100000"/>
              </a:lnSpc>
              <a:spcBef>
                <a:spcPts val="0"/>
              </a:spcBef>
              <a:spcAft>
                <a:spcPts val="3000"/>
              </a:spcAft>
              <a:buClr>
                <a:schemeClr val="accent1"/>
              </a:buClr>
              <a:buSzPct val="80000"/>
            </a:pPr>
            <a:endParaRPr lang="pt-BR" sz="3000" dirty="0">
              <a:latin typeface="Arial" panose="020B0604020202020204" pitchFamily="34" charset="0"/>
              <a:cs typeface="Arial" panose="020B0604020202020204" pitchFamily="34" charset="0"/>
            </a:endParaRPr>
          </a:p>
        </p:txBody>
      </p:sp>
      <p:sp>
        <p:nvSpPr>
          <p:cNvPr id="22" name="Título 1">
            <a:extLst>
              <a:ext uri="{FF2B5EF4-FFF2-40B4-BE49-F238E27FC236}">
                <a16:creationId xmlns:a16="http://schemas.microsoft.com/office/drawing/2014/main" id="{0D732ADD-F0F3-46B0-B1BF-F7B862D4AA1B}"/>
              </a:ext>
            </a:extLst>
          </p:cNvPr>
          <p:cNvSpPr txBox="1">
            <a:spLocks/>
          </p:cNvSpPr>
          <p:nvPr/>
        </p:nvSpPr>
        <p:spPr>
          <a:xfrm>
            <a:off x="16715396" y="33203699"/>
            <a:ext cx="14021261" cy="4858202"/>
          </a:xfrm>
          <a:prstGeom prst="rect">
            <a:avLst/>
          </a:prstGeom>
        </p:spPr>
        <p:txBody>
          <a:bodyPr vert="horz" lIns="91440" tIns="45720" rIns="91440" bIns="45720" rtlCol="0" anchor="t">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gn="just">
              <a:lnSpc>
                <a:spcPct val="100000"/>
              </a:lnSpc>
              <a:spcBef>
                <a:spcPts val="0"/>
              </a:spcBef>
              <a:spcAft>
                <a:spcPts val="3000"/>
              </a:spcAft>
              <a:buClr>
                <a:schemeClr val="accent1"/>
              </a:buClr>
              <a:buSzPct val="80000"/>
            </a:pPr>
            <a:r>
              <a:rPr lang="pt-BR" sz="3000" b="1" dirty="0">
                <a:latin typeface="Arial" panose="020B0604020202020204" pitchFamily="34" charset="0"/>
                <a:cs typeface="Arial" panose="020B0604020202020204" pitchFamily="34" charset="0"/>
              </a:rPr>
              <a:t>CONSIDERAÇÕES FINAIS</a:t>
            </a:r>
          </a:p>
          <a:p>
            <a:pPr algn="just">
              <a:lnSpc>
                <a:spcPct val="100000"/>
              </a:lnSpc>
              <a:spcBef>
                <a:spcPts val="0"/>
              </a:spcBef>
              <a:spcAft>
                <a:spcPts val="3000"/>
              </a:spcAft>
              <a:buClr>
                <a:schemeClr val="accent1"/>
              </a:buClr>
              <a:buSzPct val="80000"/>
            </a:pPr>
            <a:r>
              <a:rPr lang="pt-BR" sz="3000" dirty="0">
                <a:latin typeface="Arial" panose="020B0604020202020204" pitchFamily="34" charset="0"/>
                <a:cs typeface="Arial" panose="020B0604020202020204" pitchFamily="34" charset="0"/>
              </a:rPr>
              <a:t>Exemplo: Com o estudo foi possível obter ideias de como pode ser uma ferramenta de requisitos de softwares com base na criação de Histórias em Quadrinhos (HQs), tendo em vista que é algo possível de ser criado. Embora foi possível especificar requisitos de software nessas ferramentas, verificou-se a necessidade de desenvolver um software para criação de HQs especificamente para documentar Requisitos de Software. A possibilidade de criar HQs para especificar Requisitos de Software permitirá a compilação dessas HQs de acordo com Regras Sintáticas  específicas para isso.</a:t>
            </a:r>
          </a:p>
          <a:p>
            <a:pPr algn="just">
              <a:lnSpc>
                <a:spcPct val="100000"/>
              </a:lnSpc>
              <a:spcBef>
                <a:spcPts val="0"/>
              </a:spcBef>
              <a:spcAft>
                <a:spcPts val="3000"/>
              </a:spcAft>
              <a:buClr>
                <a:schemeClr val="accent1"/>
              </a:buClr>
              <a:buSzPct val="80000"/>
            </a:pPr>
            <a:endParaRPr lang="pt-BR" sz="3000" dirty="0">
              <a:latin typeface="Arial" panose="020B0604020202020204" pitchFamily="34" charset="0"/>
              <a:cs typeface="Arial" panose="020B0604020202020204" pitchFamily="34" charset="0"/>
            </a:endParaRP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42118" y="2027552"/>
            <a:ext cx="7994539" cy="2370145"/>
          </a:xfrm>
          <a:prstGeom prst="rect">
            <a:avLst/>
          </a:prstGeom>
        </p:spPr>
      </p:pic>
      <p:pic>
        <p:nvPicPr>
          <p:cNvPr id="4" name="Image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562638"/>
            <a:ext cx="5629365" cy="5403739"/>
          </a:xfrm>
          <a:prstGeom prst="rect">
            <a:avLst/>
          </a:prstGeom>
        </p:spPr>
      </p:pic>
      <p:sp>
        <p:nvSpPr>
          <p:cNvPr id="5" name="Título 1">
            <a:extLst>
              <a:ext uri="{FF2B5EF4-FFF2-40B4-BE49-F238E27FC236}">
                <a16:creationId xmlns:a16="http://schemas.microsoft.com/office/drawing/2014/main" id="{4BA30053-6AC7-0FF1-9055-45CA97AD9125}"/>
              </a:ext>
            </a:extLst>
          </p:cNvPr>
          <p:cNvSpPr txBox="1">
            <a:spLocks/>
          </p:cNvSpPr>
          <p:nvPr/>
        </p:nvSpPr>
        <p:spPr>
          <a:xfrm>
            <a:off x="1447800" y="6332132"/>
            <a:ext cx="29288857" cy="2558929"/>
          </a:xfrm>
          <a:prstGeom prst="rect">
            <a:avLst/>
          </a:prstGeom>
        </p:spPr>
        <p:txBody>
          <a:bodyPr vert="horz" lIns="91440" tIns="45720" rIns="91440" bIns="45720" rtlCol="0" anchor="ctr">
            <a:noAutofit/>
          </a:bodyPr>
          <a:lstStyle>
            <a:lvl1pPr algn="ctr" defTabSz="2700040" rtl="0" eaLnBrk="1" latinLnBrk="0" hangingPunct="1">
              <a:lnSpc>
                <a:spcPct val="90000"/>
              </a:lnSpc>
              <a:spcBef>
                <a:spcPct val="0"/>
              </a:spcBef>
              <a:buNone/>
              <a:defRPr sz="17717" kern="1200">
                <a:solidFill>
                  <a:schemeClr val="tx1"/>
                </a:solidFill>
                <a:latin typeface="+mj-lt"/>
                <a:ea typeface="+mj-ea"/>
                <a:cs typeface="+mj-cs"/>
              </a:defRPr>
            </a:lvl1pPr>
          </a:lstStyle>
          <a:p>
            <a:pPr>
              <a:lnSpc>
                <a:spcPct val="100000"/>
              </a:lnSpc>
            </a:pPr>
            <a:r>
              <a:rPr lang="pt-BR" sz="6600" b="1" dirty="0">
                <a:latin typeface="Arial Black" pitchFamily="34" charset="0"/>
                <a:cs typeface="Arial" panose="020B0604020202020204" pitchFamily="34" charset="0"/>
              </a:rPr>
              <a:t>TEMA DO TRABALHO</a:t>
            </a:r>
          </a:p>
        </p:txBody>
      </p:sp>
    </p:spTree>
    <p:extLst>
      <p:ext uri="{BB962C8B-B14F-4D97-AF65-F5344CB8AC3E}">
        <p14:creationId xmlns:p14="http://schemas.microsoft.com/office/powerpoint/2010/main" val="3513390223"/>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481</TotalTime>
  <Words>753</Words>
  <Application>Microsoft Office PowerPoint</Application>
  <PresentationFormat>Personalizar</PresentationFormat>
  <Paragraphs>30</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Arial Black</vt:lpstr>
      <vt:lpstr>Calibri</vt:lpstr>
      <vt:lpstr>Calibri Light</vt:lpstr>
      <vt:lpstr>Tema do Office</vt:lpstr>
      <vt:lpstr>Aluno(a): Nome completo do aluno1,  Orientador(a): Nome completo do professor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TÍTTULO (FONTE 40)</dc:title>
  <dc:creator>Dads</dc:creator>
  <cp:lastModifiedBy>Diomara</cp:lastModifiedBy>
  <cp:revision>59</cp:revision>
  <dcterms:created xsi:type="dcterms:W3CDTF">2016-05-04T13:36:27Z</dcterms:created>
  <dcterms:modified xsi:type="dcterms:W3CDTF">2024-09-06T12:16:52Z</dcterms:modified>
</cp:coreProperties>
</file>