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7302500" cy="95885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A8B00"/>
    <a:srgbClr val="FF9900"/>
    <a:srgbClr val="0000CC"/>
    <a:srgbClr val="0033CC"/>
    <a:srgbClr val="005400"/>
    <a:srgbClr val="006666"/>
    <a:srgbClr val="008000"/>
    <a:srgbClr val="006600"/>
    <a:srgbClr val="00FF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34" autoAdjust="0"/>
    <p:restoredTop sz="97411" autoAdjust="0"/>
  </p:normalViewPr>
  <p:slideViewPr>
    <p:cSldViewPr>
      <p:cViewPr>
        <p:scale>
          <a:sx n="30" d="100"/>
          <a:sy n="30" d="100"/>
        </p:scale>
        <p:origin x="-888" y="3474"/>
      </p:cViewPr>
      <p:guideLst>
        <p:guide orient="horz" pos="12474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2303125"/>
            <a:ext cx="27543125" cy="848995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2442489"/>
            <a:ext cx="22682200" cy="10121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12786-1E9C-4DEF-96B2-9E7D0D7B23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64AF4-6B7B-4FDB-A16A-0E85790BC9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585914"/>
            <a:ext cx="7289800" cy="3379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9" y="1585914"/>
            <a:ext cx="21720175" cy="3379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AD1AB-4265-48BA-83BB-7E6733F653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211DB-B69F-4CDC-A33A-2684BE3129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5449213"/>
            <a:ext cx="27544713" cy="7866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6786225"/>
            <a:ext cx="27544713" cy="86629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B114D-F1C6-4C0D-9EED-0078203CE3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9" y="9240838"/>
            <a:ext cx="14504987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6" y="9240838"/>
            <a:ext cx="14504988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0406A-DE2A-436E-8D25-F2B881D837F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9" y="8864600"/>
            <a:ext cx="1431607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9" y="12560301"/>
            <a:ext cx="1431607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9" y="8864600"/>
            <a:ext cx="1432242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9" y="12560301"/>
            <a:ext cx="1432242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E090D-9AF9-47B3-BD0E-35375CE68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B83B6-D3F2-406D-A070-D1E0EB50B4C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EC3A3-16EB-4778-9314-34F1A56AF66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576389"/>
            <a:ext cx="10660062" cy="6711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576388"/>
            <a:ext cx="18113375" cy="33802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8288339"/>
            <a:ext cx="10660062" cy="27090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97C82-5706-4143-B6FA-FB012DB7D2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9" y="27724100"/>
            <a:ext cx="19442112" cy="3271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9" y="3538538"/>
            <a:ext cx="19442112" cy="23763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9" y="30995938"/>
            <a:ext cx="19442112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7F6A7-A4A1-4F90-9343-0F8F01FBDC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9" y="1585914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9" y="9240838"/>
            <a:ext cx="29162375" cy="261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l">
              <a:defRPr sz="73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66413"/>
            <a:ext cx="102616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>
              <a:defRPr sz="73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r">
              <a:defRPr sz="7300"/>
            </a:lvl1pPr>
          </a:lstStyle>
          <a:p>
            <a:fld id="{B29E9F58-5972-4771-9836-76D7D16E5C1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2pPr>
      <a:lvl3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3pPr>
      <a:lvl4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4pPr>
      <a:lvl5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5pPr>
      <a:lvl6pPr marL="4572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6pPr>
      <a:lvl7pPr marL="9144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7pPr>
      <a:lvl8pPr marL="13716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8pPr>
      <a:lvl9pPr marL="18288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9pPr>
    </p:titleStyle>
    <p:bodyStyle>
      <a:lvl1pPr marL="1790700" indent="-1790700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78263" indent="-149225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4600">
          <a:solidFill>
            <a:schemeClr val="tx1"/>
          </a:solidFill>
          <a:latin typeface="+mn-lt"/>
        </a:defRPr>
      </a:lvl2pPr>
      <a:lvl3pPr marL="5965825" indent="-1192213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</a:defRPr>
      </a:lvl3pPr>
      <a:lvl4pPr marL="8353425" indent="-119380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739438" indent="-1193800" algn="l" defTabSz="477361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1966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6538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110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5682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2745" y="657092"/>
            <a:ext cx="9013370" cy="251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Fernando\Downloads\Centea\Imagens Prezi\Vidrarias\Imagem Bann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6416" y="514215"/>
            <a:ext cx="11521805" cy="3086460"/>
          </a:xfrm>
          <a:prstGeom prst="rect">
            <a:avLst/>
          </a:prstGeom>
          <a:noFill/>
        </p:spPr>
      </p:pic>
      <p:sp>
        <p:nvSpPr>
          <p:cNvPr id="1030" name="Text Box 896"/>
          <p:cNvSpPr txBox="1">
            <a:spLocks noChangeArrowheads="1"/>
          </p:cNvSpPr>
          <p:nvPr/>
        </p:nvSpPr>
        <p:spPr bwMode="auto">
          <a:xfrm>
            <a:off x="10709276" y="9596438"/>
            <a:ext cx="18473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773613"/>
            <a:endParaRPr lang="pt-BR" sz="9400"/>
          </a:p>
        </p:txBody>
      </p:sp>
      <p:sp>
        <p:nvSpPr>
          <p:cNvPr id="1046" name="Rectangle 1313"/>
          <p:cNvSpPr>
            <a:spLocks noChangeArrowheads="1"/>
          </p:cNvSpPr>
          <p:nvPr/>
        </p:nvSpPr>
        <p:spPr bwMode="auto">
          <a:xfrm>
            <a:off x="6990396" y="5154075"/>
            <a:ext cx="178192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pt-BR" sz="3200" b="1" i="1" dirty="0" smtClean="0"/>
              <a:t>Autores; Fonte: </a:t>
            </a:r>
            <a:r>
              <a:rPr lang="pt-BR" sz="3200" b="1" i="1" dirty="0" err="1" smtClean="0"/>
              <a:t>Arial</a:t>
            </a:r>
            <a:r>
              <a:rPr lang="pt-BR" sz="3200" b="1" i="1" dirty="0" smtClean="0"/>
              <a:t>; Negrito e Itálico; Tamanho </a:t>
            </a:r>
            <a:r>
              <a:rPr lang="pt-BR" sz="3200" b="1" i="1" dirty="0" smtClean="0"/>
              <a:t>32</a:t>
            </a:r>
            <a:r>
              <a:rPr lang="pt-BR" sz="3200" b="1" i="1" dirty="0" smtClean="0"/>
              <a:t>; </a:t>
            </a:r>
            <a:r>
              <a:rPr lang="pt-BR" sz="3200" b="1" i="1" dirty="0" smtClean="0"/>
              <a:t>Centralizado; Email do autor principal</a:t>
            </a:r>
            <a:endParaRPr lang="pt-BR" sz="3200" dirty="0" smtClean="0"/>
          </a:p>
          <a:p>
            <a:r>
              <a:rPr lang="pt-BR" sz="3200" i="1" dirty="0" smtClean="0"/>
              <a:t>Instituição; Fonte: </a:t>
            </a:r>
            <a:r>
              <a:rPr lang="pt-BR" sz="3200" i="1" dirty="0" err="1" smtClean="0"/>
              <a:t>Arial</a:t>
            </a:r>
            <a:r>
              <a:rPr lang="pt-BR" sz="3200" i="1" dirty="0" smtClean="0"/>
              <a:t>; Itálico; Tamanho: </a:t>
            </a:r>
            <a:r>
              <a:rPr lang="pt-BR" sz="3200" i="1" dirty="0" smtClean="0"/>
              <a:t>32</a:t>
            </a:r>
            <a:r>
              <a:rPr lang="pt-BR" sz="3200" i="1" dirty="0" smtClean="0"/>
              <a:t>; </a:t>
            </a:r>
            <a:r>
              <a:rPr lang="pt-BR" sz="3200" i="1" dirty="0" smtClean="0"/>
              <a:t>Centralizado</a:t>
            </a:r>
            <a:endParaRPr lang="pt-BR" sz="3200" dirty="0"/>
          </a:p>
        </p:txBody>
      </p:sp>
      <p:sp>
        <p:nvSpPr>
          <p:cNvPr id="1047" name="Rectangle 1314"/>
          <p:cNvSpPr>
            <a:spLocks noChangeArrowheads="1"/>
          </p:cNvSpPr>
          <p:nvPr/>
        </p:nvSpPr>
        <p:spPr bwMode="auto">
          <a:xfrm>
            <a:off x="559486" y="3637988"/>
            <a:ext cx="31395488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6500" b="1" dirty="0" smtClean="0">
                <a:solidFill>
                  <a:srgbClr val="002060"/>
                </a:solidFill>
              </a:rPr>
              <a:t>Título; Fonte: </a:t>
            </a:r>
            <a:r>
              <a:rPr lang="pt-BR" sz="6500" b="1" dirty="0" err="1" smtClean="0">
                <a:solidFill>
                  <a:srgbClr val="002060"/>
                </a:solidFill>
              </a:rPr>
              <a:t>Arial</a:t>
            </a:r>
            <a:r>
              <a:rPr lang="pt-BR" sz="6500" b="1" dirty="0" smtClean="0">
                <a:solidFill>
                  <a:srgbClr val="002060"/>
                </a:solidFill>
              </a:rPr>
              <a:t>; Tamanho: 65; Centralizado</a:t>
            </a:r>
          </a:p>
        </p:txBody>
      </p:sp>
      <p:sp>
        <p:nvSpPr>
          <p:cNvPr id="4387" name="Text Box 1315"/>
          <p:cNvSpPr txBox="1">
            <a:spLocks noChangeArrowheads="1"/>
          </p:cNvSpPr>
          <p:nvPr/>
        </p:nvSpPr>
        <p:spPr bwMode="auto">
          <a:xfrm>
            <a:off x="886905" y="7285251"/>
            <a:ext cx="14760000" cy="1200329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rgbClr val="EA8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INTRODUÇÃO</a:t>
            </a: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pt-BR" sz="4800" b="1" dirty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pt-BR" sz="4800" dirty="0"/>
              <a:t>                                                          </a:t>
            </a:r>
          </a:p>
        </p:txBody>
      </p:sp>
      <p:sp>
        <p:nvSpPr>
          <p:cNvPr id="1055" name="Rectangle 1324"/>
          <p:cNvSpPr>
            <a:spLocks noChangeArrowheads="1"/>
          </p:cNvSpPr>
          <p:nvPr/>
        </p:nvSpPr>
        <p:spPr bwMode="auto">
          <a:xfrm>
            <a:off x="769728" y="8447702"/>
            <a:ext cx="14833648" cy="7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pt-BR" sz="2400" dirty="0" smtClean="0"/>
              <a:t>Breve introdução; Fonte: </a:t>
            </a:r>
            <a:r>
              <a:rPr lang="pt-BR" sz="2400" dirty="0" err="1" smtClean="0"/>
              <a:t>Arial</a:t>
            </a:r>
            <a:r>
              <a:rPr lang="pt-BR" sz="2400" dirty="0" smtClean="0"/>
              <a:t>; Tamanho: 24; Justificado</a:t>
            </a:r>
          </a:p>
        </p:txBody>
      </p:sp>
      <p:sp>
        <p:nvSpPr>
          <p:cNvPr id="40" name="Line 1100"/>
          <p:cNvSpPr>
            <a:spLocks noChangeShapeType="1"/>
          </p:cNvSpPr>
          <p:nvPr/>
        </p:nvSpPr>
        <p:spPr bwMode="auto">
          <a:xfrm>
            <a:off x="16562065" y="33177191"/>
            <a:ext cx="150496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6346042" y="33411987"/>
            <a:ext cx="156259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 smtClean="0"/>
              <a:t>REFERÊNCIAS (MODELO DE REFERÊNCIAS)</a:t>
            </a:r>
          </a:p>
          <a:p>
            <a:pPr algn="l">
              <a:lnSpc>
                <a:spcPct val="150000"/>
              </a:lnSpc>
            </a:pPr>
            <a:r>
              <a:rPr lang="pt-BR" sz="2400" baseline="30000" dirty="0" smtClean="0"/>
              <a:t> 1</a:t>
            </a:r>
            <a:r>
              <a:rPr lang="pt-BR" sz="2400" dirty="0" smtClean="0"/>
              <a:t>PEREIRA, R. S. Poluição hídrica: causas e </a:t>
            </a:r>
            <a:r>
              <a:rPr lang="pt-BR" sz="2400" dirty="0" err="1" smtClean="0"/>
              <a:t>conseqüências</a:t>
            </a:r>
            <a:r>
              <a:rPr lang="pt-BR" sz="2400" dirty="0" smtClean="0"/>
              <a:t>. 2003. Disponível em: &lt; http://www.vetorial.net/~regissp/pol.pdf&gt;. Acesso em: 16 out. 2011. </a:t>
            </a:r>
          </a:p>
          <a:p>
            <a:pPr algn="l">
              <a:lnSpc>
                <a:spcPct val="150000"/>
              </a:lnSpc>
            </a:pPr>
            <a:r>
              <a:rPr lang="pt-BR" sz="2400" baseline="30000" dirty="0" smtClean="0"/>
              <a:t>2</a:t>
            </a:r>
            <a:r>
              <a:rPr lang="pt-BR" sz="2400" dirty="0" smtClean="0"/>
              <a:t>FIGUEIRÊDO, </a:t>
            </a:r>
            <a:r>
              <a:rPr lang="pt-BR" sz="2400" dirty="0" err="1" smtClean="0"/>
              <a:t>M.C.B.</a:t>
            </a:r>
            <a:r>
              <a:rPr lang="pt-BR" sz="2400" dirty="0" smtClean="0"/>
              <a:t>, TEIXEIRA, </a:t>
            </a:r>
            <a:r>
              <a:rPr lang="pt-BR" sz="2400" dirty="0" err="1" smtClean="0"/>
              <a:t>A.S.</a:t>
            </a:r>
            <a:r>
              <a:rPr lang="pt-BR" sz="2400" dirty="0" smtClean="0"/>
              <a:t>, ARAÚJO, </a:t>
            </a:r>
            <a:r>
              <a:rPr lang="pt-BR" sz="2400" dirty="0" err="1" smtClean="0"/>
              <a:t>L.F.P.</a:t>
            </a:r>
            <a:r>
              <a:rPr lang="pt-BR" sz="2400" dirty="0" smtClean="0"/>
              <a:t>, ROSA, </a:t>
            </a:r>
            <a:r>
              <a:rPr lang="pt-BR" sz="2400" dirty="0" err="1" smtClean="0"/>
              <a:t>M.F.</a:t>
            </a:r>
            <a:r>
              <a:rPr lang="pt-BR" sz="2400" dirty="0" smtClean="0"/>
              <a:t>, PAULINO, </a:t>
            </a:r>
            <a:r>
              <a:rPr lang="pt-BR" sz="2400" dirty="0" err="1" smtClean="0"/>
              <a:t>W.D.</a:t>
            </a:r>
            <a:r>
              <a:rPr lang="pt-BR" sz="2400" dirty="0" smtClean="0"/>
              <a:t>, MOTA, S., ARAÚJO, </a:t>
            </a:r>
            <a:r>
              <a:rPr lang="pt-BR" sz="2400" dirty="0" err="1" smtClean="0"/>
              <a:t>J.C.</a:t>
            </a:r>
            <a:r>
              <a:rPr lang="pt-BR" sz="2400" dirty="0" smtClean="0"/>
              <a:t> Avaliação da Vulnerabilidade Ambiental de Reservatórios à </a:t>
            </a:r>
            <a:r>
              <a:rPr lang="pt-BR" sz="2400" dirty="0" err="1" smtClean="0"/>
              <a:t>Eutrofização</a:t>
            </a:r>
            <a:r>
              <a:rPr lang="pt-BR" sz="2400" dirty="0" smtClean="0"/>
              <a:t>. </a:t>
            </a:r>
            <a:r>
              <a:rPr lang="en-US" sz="2400" dirty="0" err="1" smtClean="0"/>
              <a:t>Engenharia</a:t>
            </a:r>
            <a:r>
              <a:rPr lang="en-US" sz="2400" dirty="0" smtClean="0"/>
              <a:t> </a:t>
            </a:r>
            <a:r>
              <a:rPr lang="en-US" sz="2400" dirty="0" err="1" smtClean="0"/>
              <a:t>Sanitária</a:t>
            </a:r>
            <a:r>
              <a:rPr lang="en-US" sz="2400" dirty="0" smtClean="0"/>
              <a:t> e </a:t>
            </a:r>
            <a:r>
              <a:rPr lang="en-US" sz="2400" dirty="0" err="1" smtClean="0"/>
              <a:t>Ambiental</a:t>
            </a:r>
            <a:r>
              <a:rPr lang="en-US" sz="2400" dirty="0" smtClean="0"/>
              <a:t>, vol. 12, n. 4, out.– </a:t>
            </a:r>
            <a:r>
              <a:rPr lang="en-US" sz="2400" dirty="0" err="1" smtClean="0"/>
              <a:t>dez</a:t>
            </a:r>
            <a:r>
              <a:rPr lang="en-US" sz="2400" dirty="0" smtClean="0"/>
              <a:t>, 2007, p. 399-409</a:t>
            </a:r>
            <a:endParaRPr lang="pt-BR" sz="2400" dirty="0" smtClean="0"/>
          </a:p>
          <a:p>
            <a:pPr algn="l">
              <a:lnSpc>
                <a:spcPct val="150000"/>
              </a:lnSpc>
            </a:pPr>
            <a:endParaRPr lang="pt-BR" sz="2400" dirty="0"/>
          </a:p>
        </p:txBody>
      </p:sp>
      <p:sp>
        <p:nvSpPr>
          <p:cNvPr id="37" name="Text Box 1315"/>
          <p:cNvSpPr txBox="1">
            <a:spLocks noChangeArrowheads="1"/>
          </p:cNvSpPr>
          <p:nvPr/>
        </p:nvSpPr>
        <p:spPr bwMode="auto">
          <a:xfrm>
            <a:off x="864321" y="28451893"/>
            <a:ext cx="14760000" cy="1074846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 smtClean="0">
                <a:solidFill>
                  <a:srgbClr val="EA8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RESULTADOS E DISCUSSÃO</a:t>
            </a:r>
            <a:endParaRPr lang="pt-BR" sz="4800" dirty="0">
              <a:solidFill>
                <a:srgbClr val="EA8B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71856" y="7201076"/>
            <a:ext cx="14512573" cy="741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CaixaDeTexto 26"/>
          <p:cNvSpPr txBox="1"/>
          <p:nvPr/>
        </p:nvSpPr>
        <p:spPr>
          <a:xfrm>
            <a:off x="16634074" y="14752969"/>
            <a:ext cx="1533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b="1" dirty="0" smtClean="0"/>
              <a:t>Numeração da figura: </a:t>
            </a:r>
            <a:r>
              <a:rPr lang="pt-BR" dirty="0" smtClean="0"/>
              <a:t>Título da figura (MODELO DE FIGURA)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1" name="Line 1100"/>
          <p:cNvSpPr>
            <a:spLocks noChangeShapeType="1"/>
          </p:cNvSpPr>
          <p:nvPr/>
        </p:nvSpPr>
        <p:spPr bwMode="auto">
          <a:xfrm>
            <a:off x="16418049" y="37732467"/>
            <a:ext cx="150496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16431689" y="37948491"/>
            <a:ext cx="15625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b="1" dirty="0" smtClean="0"/>
              <a:t>AGRADECIMENTOS: </a:t>
            </a:r>
            <a:endParaRPr lang="pt-BR" sz="2400" dirty="0" smtClean="0"/>
          </a:p>
          <a:p>
            <a:pPr algn="l"/>
            <a:r>
              <a:rPr lang="pt-BR" sz="2400" dirty="0" smtClean="0"/>
              <a:t>Fonte: </a:t>
            </a:r>
            <a:r>
              <a:rPr lang="pt-BR" sz="2400" dirty="0" err="1" smtClean="0"/>
              <a:t>Arial</a:t>
            </a:r>
            <a:r>
              <a:rPr lang="pt-BR" sz="2400" dirty="0" smtClean="0"/>
              <a:t>;  Tamanho: </a:t>
            </a:r>
            <a:r>
              <a:rPr lang="pt-BR" sz="2400" dirty="0" smtClean="0"/>
              <a:t>24; </a:t>
            </a:r>
            <a:r>
              <a:rPr lang="pt-BR" sz="2400" dirty="0" smtClean="0"/>
              <a:t>Alinhamento Esquerda.</a:t>
            </a:r>
            <a:endParaRPr lang="pt-BR" sz="2400" dirty="0"/>
          </a:p>
        </p:txBody>
      </p:sp>
      <p:sp>
        <p:nvSpPr>
          <p:cNvPr id="33" name="Text Box 1315"/>
          <p:cNvSpPr txBox="1">
            <a:spLocks noChangeArrowheads="1"/>
          </p:cNvSpPr>
          <p:nvPr/>
        </p:nvSpPr>
        <p:spPr bwMode="auto">
          <a:xfrm>
            <a:off x="842855" y="18013249"/>
            <a:ext cx="14760000" cy="1074846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METODOLOGIA</a:t>
            </a:r>
            <a:endParaRPr lang="pt-BR" sz="4800" dirty="0">
              <a:solidFill>
                <a:srgbClr val="FF9900"/>
              </a:solidFill>
            </a:endParaRPr>
          </a:p>
        </p:txBody>
      </p:sp>
      <p:sp>
        <p:nvSpPr>
          <p:cNvPr id="35" name="Rectangle 1324"/>
          <p:cNvSpPr>
            <a:spLocks noChangeArrowheads="1"/>
          </p:cNvSpPr>
          <p:nvPr/>
        </p:nvSpPr>
        <p:spPr bwMode="auto">
          <a:xfrm>
            <a:off x="796873" y="19312292"/>
            <a:ext cx="148336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pt-BR" dirty="0" smtClean="0"/>
              <a:t>Metodologia utilizada; Fonte: Arial; Tamanho: 28; Justificado</a:t>
            </a:r>
          </a:p>
        </p:txBody>
      </p:sp>
      <p:sp>
        <p:nvSpPr>
          <p:cNvPr id="36" name="Rectangle 1324"/>
          <p:cNvSpPr>
            <a:spLocks noChangeArrowheads="1"/>
          </p:cNvSpPr>
          <p:nvPr/>
        </p:nvSpPr>
        <p:spPr bwMode="auto">
          <a:xfrm>
            <a:off x="771417" y="29885116"/>
            <a:ext cx="148336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pt-BR" dirty="0" smtClean="0"/>
              <a:t>Resultados e Discussão; Fonte: Arial; Tamanho: 28; Justificado</a:t>
            </a:r>
          </a:p>
        </p:txBody>
      </p:sp>
      <p:sp>
        <p:nvSpPr>
          <p:cNvPr id="38" name="Text Box 1315"/>
          <p:cNvSpPr txBox="1">
            <a:spLocks noChangeArrowheads="1"/>
          </p:cNvSpPr>
          <p:nvPr/>
        </p:nvSpPr>
        <p:spPr bwMode="auto">
          <a:xfrm>
            <a:off x="16801195" y="23588689"/>
            <a:ext cx="14760000" cy="1074846"/>
          </a:xfrm>
          <a:prstGeom prst="rect">
            <a:avLst/>
          </a:prstGeom>
          <a:solidFill>
            <a:srgbClr val="00206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CONCLUSÃO</a:t>
            </a:r>
            <a:endParaRPr lang="pt-BR" sz="4800" dirty="0">
              <a:solidFill>
                <a:srgbClr val="FF9900"/>
              </a:solidFill>
            </a:endParaRPr>
          </a:p>
        </p:txBody>
      </p:sp>
      <p:sp>
        <p:nvSpPr>
          <p:cNvPr id="39" name="Rectangle 1324"/>
          <p:cNvSpPr>
            <a:spLocks noChangeArrowheads="1"/>
          </p:cNvSpPr>
          <p:nvPr/>
        </p:nvSpPr>
        <p:spPr bwMode="auto">
          <a:xfrm>
            <a:off x="16870423" y="25267905"/>
            <a:ext cx="148336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pt-BR" dirty="0" smtClean="0"/>
              <a:t>Conclusão; Fonte: Arial; Tamanho: 28; Justificado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221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Slide 1</vt:lpstr>
    </vt:vector>
  </TitlesOfParts>
  <Company>inf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Fernando</cp:lastModifiedBy>
  <cp:revision>359</cp:revision>
  <dcterms:created xsi:type="dcterms:W3CDTF">2008-09-12T18:30:37Z</dcterms:created>
  <dcterms:modified xsi:type="dcterms:W3CDTF">2017-08-17T13:24:44Z</dcterms:modified>
</cp:coreProperties>
</file>