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7302500" cy="95885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B00"/>
    <a:srgbClr val="FF9900"/>
    <a:srgbClr val="0000CC"/>
    <a:srgbClr val="0033CC"/>
    <a:srgbClr val="005400"/>
    <a:srgbClr val="006666"/>
    <a:srgbClr val="008000"/>
    <a:srgbClr val="0066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56" autoAdjust="0"/>
    <p:restoredTop sz="94533" autoAdjust="0"/>
  </p:normalViewPr>
  <p:slideViewPr>
    <p:cSldViewPr>
      <p:cViewPr>
        <p:scale>
          <a:sx n="30" d="100"/>
          <a:sy n="30" d="100"/>
        </p:scale>
        <p:origin x="-552" y="24"/>
      </p:cViewPr>
      <p:guideLst>
        <p:guide orient="horz" pos="12474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2303125"/>
            <a:ext cx="27543125" cy="84899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2442489"/>
            <a:ext cx="22682200" cy="10121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12786-1E9C-4DEF-96B2-9E7D0D7B231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64AF4-6B7B-4FDB-A16A-0E85790BC9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585914"/>
            <a:ext cx="7289800" cy="3379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9" y="1585914"/>
            <a:ext cx="21720175" cy="3379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AD1AB-4265-48BA-83BB-7E6733F653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211DB-B69F-4CDC-A33A-2684BE31297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1" y="25449213"/>
            <a:ext cx="27544713" cy="7866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1" y="16786225"/>
            <a:ext cx="27544713" cy="86629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B114D-F1C6-4C0D-9EED-0078203CE3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9" y="9240838"/>
            <a:ext cx="14504987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6" y="9240838"/>
            <a:ext cx="14504988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0406A-DE2A-436E-8D25-F2B881D837F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9" y="8864600"/>
            <a:ext cx="1431607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9" y="12560301"/>
            <a:ext cx="1431607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9" y="8864600"/>
            <a:ext cx="1432242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9" y="12560301"/>
            <a:ext cx="1432242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E090D-9AF9-47B3-BD0E-35375CE68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B83B6-D3F2-406D-A070-D1E0EB50B4C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EC3A3-16EB-4778-9314-34F1A56AF66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576389"/>
            <a:ext cx="10660062" cy="6711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576388"/>
            <a:ext cx="18113375" cy="33802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8288339"/>
            <a:ext cx="10660062" cy="270906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97C82-5706-4143-B6FA-FB012DB7D2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9" y="27724100"/>
            <a:ext cx="19442112" cy="32718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9" y="3538538"/>
            <a:ext cx="19442112" cy="23763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9" y="30995938"/>
            <a:ext cx="19442112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7F6A7-A4A1-4F90-9343-0F8F01FBDC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9" y="1585914"/>
            <a:ext cx="291623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9" y="9240838"/>
            <a:ext cx="29162375" cy="261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l">
              <a:defRPr sz="73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66413"/>
            <a:ext cx="102616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>
              <a:defRPr sz="73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r">
              <a:defRPr sz="7300"/>
            </a:lvl1pPr>
          </a:lstStyle>
          <a:p>
            <a:fld id="{B29E9F58-5972-4771-9836-76D7D16E5C1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2pPr>
      <a:lvl3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3pPr>
      <a:lvl4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4pPr>
      <a:lvl5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5pPr>
      <a:lvl6pPr marL="4572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6pPr>
      <a:lvl7pPr marL="9144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7pPr>
      <a:lvl8pPr marL="13716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8pPr>
      <a:lvl9pPr marL="18288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9pPr>
    </p:titleStyle>
    <p:bodyStyle>
      <a:lvl1pPr marL="1790700" indent="-1790700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78263" indent="-149225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4600">
          <a:solidFill>
            <a:schemeClr val="tx1"/>
          </a:solidFill>
          <a:latin typeface="+mn-lt"/>
        </a:defRPr>
      </a:lvl2pPr>
      <a:lvl3pPr marL="5965825" indent="-1192213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</a:defRPr>
      </a:lvl3pPr>
      <a:lvl4pPr marL="8353425" indent="-119380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739438" indent="-1193800" algn="l" defTabSz="477361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1966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6538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110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5682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45269" y="657092"/>
            <a:ext cx="10850846" cy="303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896"/>
          <p:cNvSpPr txBox="1">
            <a:spLocks noChangeArrowheads="1"/>
          </p:cNvSpPr>
          <p:nvPr/>
        </p:nvSpPr>
        <p:spPr bwMode="auto">
          <a:xfrm>
            <a:off x="10709276" y="9596438"/>
            <a:ext cx="18473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773613"/>
            <a:endParaRPr lang="pt-BR" sz="9400"/>
          </a:p>
        </p:txBody>
      </p:sp>
      <p:sp>
        <p:nvSpPr>
          <p:cNvPr id="1046" name="Rectangle 1313"/>
          <p:cNvSpPr>
            <a:spLocks noChangeArrowheads="1"/>
          </p:cNvSpPr>
          <p:nvPr/>
        </p:nvSpPr>
        <p:spPr bwMode="auto">
          <a:xfrm>
            <a:off x="908429" y="5390789"/>
            <a:ext cx="3240405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2900" b="1" dirty="0"/>
              <a:t>Mary Leiva de Faria</a:t>
            </a:r>
            <a:r>
              <a:rPr lang="pt-BR" sz="2900" b="1" baseline="30000" dirty="0"/>
              <a:t>1</a:t>
            </a:r>
            <a:r>
              <a:rPr lang="pt-BR" sz="2900" b="1" dirty="0"/>
              <a:t>, Patrícia Cavani Martins de Mello</a:t>
            </a:r>
            <a:r>
              <a:rPr lang="pt-BR" sz="2900" b="1" baseline="30000" dirty="0"/>
              <a:t> 2</a:t>
            </a:r>
            <a:r>
              <a:rPr lang="pt-BR" sz="2900" b="1" dirty="0"/>
              <a:t> </a:t>
            </a:r>
          </a:p>
          <a:p>
            <a:r>
              <a:rPr lang="pt-BR" sz="2900" b="1" dirty="0"/>
              <a:t>*ml.faria@uol.com</a:t>
            </a:r>
          </a:p>
          <a:p>
            <a:r>
              <a:rPr lang="pt-BR" sz="2900" i="1" dirty="0"/>
              <a:t>Fundação Educacional do Município de Assis</a:t>
            </a:r>
            <a:r>
              <a:rPr lang="pt-BR" sz="2900" i="1" baseline="30000" dirty="0"/>
              <a:t>1,2</a:t>
            </a:r>
            <a:endParaRPr lang="pt-BR" sz="2900" baseline="30000" dirty="0"/>
          </a:p>
        </p:txBody>
      </p:sp>
      <p:sp>
        <p:nvSpPr>
          <p:cNvPr id="1047" name="Rectangle 1314"/>
          <p:cNvSpPr>
            <a:spLocks noChangeArrowheads="1"/>
          </p:cNvSpPr>
          <p:nvPr/>
        </p:nvSpPr>
        <p:spPr bwMode="auto">
          <a:xfrm>
            <a:off x="6480945" y="4280659"/>
            <a:ext cx="2621091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6500" b="1" dirty="0">
                <a:solidFill>
                  <a:srgbClr val="002060"/>
                </a:solidFill>
              </a:rPr>
              <a:t>TÍTULO DO TRABALHO DE PESQUISA A SER APRESENTADO</a:t>
            </a:r>
          </a:p>
        </p:txBody>
      </p:sp>
      <p:sp>
        <p:nvSpPr>
          <p:cNvPr id="4387" name="Text Box 1315"/>
          <p:cNvSpPr txBox="1">
            <a:spLocks noChangeArrowheads="1"/>
          </p:cNvSpPr>
          <p:nvPr/>
        </p:nvSpPr>
        <p:spPr bwMode="auto">
          <a:xfrm>
            <a:off x="886905" y="7285251"/>
            <a:ext cx="14788800" cy="1200329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rgbClr val="EA8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INTRODUÇÃO</a:t>
            </a: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pt-BR" sz="4800" dirty="0"/>
              <a:t>                                                          </a:t>
            </a:r>
          </a:p>
        </p:txBody>
      </p:sp>
      <p:sp>
        <p:nvSpPr>
          <p:cNvPr id="1055" name="Rectangle 1324"/>
          <p:cNvSpPr>
            <a:spLocks noChangeArrowheads="1"/>
          </p:cNvSpPr>
          <p:nvPr/>
        </p:nvSpPr>
        <p:spPr bwMode="auto">
          <a:xfrm>
            <a:off x="908429" y="8929875"/>
            <a:ext cx="14832850" cy="293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2400" dirty="0"/>
              <a:t>	Os subprodutos (...) [1]. </a:t>
            </a:r>
          </a:p>
          <a:p>
            <a:pPr algn="just">
              <a:lnSpc>
                <a:spcPct val="200000"/>
              </a:lnSpc>
            </a:pPr>
            <a:r>
              <a:rPr lang="pt-BR" sz="2400" dirty="0"/>
              <a:t>	As indústrias de médio e grande porte do setor (...). Pode-se gerar de 11 a 25 m³/</a:t>
            </a:r>
            <a:r>
              <a:rPr lang="pt-BR" sz="2400" dirty="0" err="1"/>
              <a:t>Ton.d</a:t>
            </a:r>
            <a:r>
              <a:rPr lang="pt-BR" sz="2400" dirty="0"/>
              <a:t> de efluente líquido de mandioca processada para obtenção de fécula [2;3].</a:t>
            </a:r>
          </a:p>
          <a:p>
            <a:pPr algn="just">
              <a:lnSpc>
                <a:spcPct val="200000"/>
              </a:lnSpc>
            </a:pPr>
            <a:r>
              <a:rPr lang="pt-BR" sz="2400" dirty="0"/>
              <a:t>	O objetivo deste trabalho foi (....)</a:t>
            </a:r>
          </a:p>
        </p:txBody>
      </p:sp>
      <p:sp>
        <p:nvSpPr>
          <p:cNvPr id="40" name="Line 1100"/>
          <p:cNvSpPr>
            <a:spLocks noChangeShapeType="1"/>
          </p:cNvSpPr>
          <p:nvPr/>
        </p:nvSpPr>
        <p:spPr bwMode="auto">
          <a:xfrm flipV="1">
            <a:off x="16634070" y="28257669"/>
            <a:ext cx="1478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16634070" y="28449573"/>
            <a:ext cx="147600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/>
              <a:t>REFERÊNCIAS</a:t>
            </a:r>
          </a:p>
          <a:p>
            <a:pPr algn="just"/>
            <a:r>
              <a:rPr lang="pt-BR" sz="2400" baseline="30000" dirty="0">
                <a:latin typeface="+mj-lt"/>
              </a:rPr>
              <a:t> 1</a:t>
            </a:r>
            <a:r>
              <a:rPr lang="pt-BR" sz="2400" dirty="0">
                <a:latin typeface="+mj-lt"/>
              </a:rPr>
              <a:t>NEUBERT, </a:t>
            </a:r>
            <a:r>
              <a:rPr lang="pt-BR" sz="2400" dirty="0" err="1">
                <a:latin typeface="+mj-lt"/>
              </a:rPr>
              <a:t>Enilto</a:t>
            </a:r>
            <a:r>
              <a:rPr lang="pt-BR" sz="2400" dirty="0">
                <a:latin typeface="+mj-lt"/>
              </a:rPr>
              <a:t> de Oliveira </a:t>
            </a:r>
            <a:r>
              <a:rPr lang="pt-BR" sz="2400" dirty="0" err="1">
                <a:latin typeface="+mj-lt"/>
              </a:rPr>
              <a:t>et</a:t>
            </a:r>
            <a:r>
              <a:rPr lang="pt-BR" sz="2400" dirty="0">
                <a:latin typeface="+mj-lt"/>
              </a:rPr>
              <a:t> al. CONCENTRAÇÃO DE CIANETO TOTAL EM SOLO SUBMETIDO À FERTIRRIGAÇÃO COM DIFERENTES DOSES DE EFLUENTES DA INDÚSTRIA DE FÉCULA DE MANDIOCA (</a:t>
            </a:r>
            <a:r>
              <a:rPr lang="pt-BR" sz="2400" dirty="0" err="1">
                <a:latin typeface="+mj-lt"/>
              </a:rPr>
              <a:t>Manihot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esculenta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Crantz</a:t>
            </a:r>
            <a:r>
              <a:rPr lang="pt-BR" sz="2400" dirty="0">
                <a:latin typeface="+mj-lt"/>
              </a:rPr>
              <a:t>). In: C</a:t>
            </a:r>
            <a:r>
              <a:rPr lang="pt-BR" sz="2400" dirty="0"/>
              <a:t> Valores limites definidos por legislações especificas para lançamento de efluente em corpo d’água </a:t>
            </a:r>
            <a:r>
              <a:rPr lang="pt-BR" sz="2400" dirty="0">
                <a:latin typeface="+mj-lt"/>
              </a:rPr>
              <a:t>ONGRESSO BRASILEIRO DE MANDIOCA, 15., 2013, Salvador. </a:t>
            </a:r>
            <a:r>
              <a:rPr lang="pt-BR" sz="2400" b="1" dirty="0">
                <a:latin typeface="+mj-lt"/>
              </a:rPr>
              <a:t>Anais... . </a:t>
            </a:r>
            <a:r>
              <a:rPr lang="pt-BR" sz="2400" dirty="0">
                <a:latin typeface="+mj-lt"/>
              </a:rPr>
              <a:t>Salvador: </a:t>
            </a:r>
            <a:r>
              <a:rPr lang="pt-BR" sz="2400" dirty="0" err="1">
                <a:latin typeface="+mj-lt"/>
              </a:rPr>
              <a:t>Sbm</a:t>
            </a:r>
            <a:r>
              <a:rPr lang="pt-BR" sz="2400" dirty="0">
                <a:latin typeface="+mj-lt"/>
              </a:rPr>
              <a:t>, 2013. p. 1 - 4.</a:t>
            </a:r>
          </a:p>
        </p:txBody>
      </p:sp>
      <p:sp>
        <p:nvSpPr>
          <p:cNvPr id="31" name="Line 1100"/>
          <p:cNvSpPr>
            <a:spLocks noChangeShapeType="1"/>
          </p:cNvSpPr>
          <p:nvPr/>
        </p:nvSpPr>
        <p:spPr bwMode="auto">
          <a:xfrm>
            <a:off x="16706081" y="37804475"/>
            <a:ext cx="145727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16634070" y="37879385"/>
            <a:ext cx="14760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AGRADECIMENTOS: </a:t>
            </a:r>
            <a:endParaRPr lang="pt-BR" sz="2400" dirty="0"/>
          </a:p>
          <a:p>
            <a:pPr algn="just"/>
            <a:r>
              <a:rPr lang="pt-BR" sz="2000" dirty="0"/>
              <a:t>Centro de Pesquisas em Ciências (CEPECI/FEMA) e Laboratório de Química da FEMA.</a:t>
            </a:r>
            <a:endParaRPr lang="pt-BR" sz="2000" dirty="0">
              <a:latin typeface="+mj-lt"/>
            </a:endParaRPr>
          </a:p>
        </p:txBody>
      </p:sp>
      <p:sp>
        <p:nvSpPr>
          <p:cNvPr id="33" name="Text Box 1315"/>
          <p:cNvSpPr txBox="1">
            <a:spLocks noChangeArrowheads="1"/>
          </p:cNvSpPr>
          <p:nvPr/>
        </p:nvSpPr>
        <p:spPr bwMode="auto">
          <a:xfrm>
            <a:off x="842855" y="19586451"/>
            <a:ext cx="14788800" cy="1198800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METODOLOGIA</a:t>
            </a:r>
            <a:endParaRPr lang="pt-BR" sz="4800" dirty="0">
              <a:solidFill>
                <a:srgbClr val="FF9900"/>
              </a:solidFill>
            </a:endParaRPr>
          </a:p>
        </p:txBody>
      </p:sp>
      <p:sp>
        <p:nvSpPr>
          <p:cNvPr id="35" name="Rectangle 1324"/>
          <p:cNvSpPr>
            <a:spLocks noChangeArrowheads="1"/>
          </p:cNvSpPr>
          <p:nvPr/>
        </p:nvSpPr>
        <p:spPr bwMode="auto">
          <a:xfrm>
            <a:off x="680810" y="20875146"/>
            <a:ext cx="14788807" cy="512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/>
              <a:t>	O efluente caracterizado neste estudo foi de</a:t>
            </a:r>
          </a:p>
          <a:p>
            <a:pPr indent="457200">
              <a:lnSpc>
                <a:spcPct val="200000"/>
              </a:lnSpc>
            </a:pPr>
            <a:endParaRPr lang="pt-BR" dirty="0"/>
          </a:p>
          <a:p>
            <a:pPr indent="457200">
              <a:lnSpc>
                <a:spcPct val="200000"/>
              </a:lnSpc>
            </a:pPr>
            <a:endParaRPr lang="pt-BR" dirty="0"/>
          </a:p>
          <a:p>
            <a:pPr indent="457200" algn="just">
              <a:lnSpc>
                <a:spcPct val="200000"/>
              </a:lnSpc>
            </a:pPr>
            <a:endParaRPr lang="pt-BR" dirty="0"/>
          </a:p>
          <a:p>
            <a:pPr indent="457200" algn="just">
              <a:lnSpc>
                <a:spcPct val="200000"/>
              </a:lnSpc>
            </a:pPr>
            <a:endParaRPr lang="pt-BR" dirty="0"/>
          </a:p>
          <a:p>
            <a:pPr indent="457200" algn="just">
              <a:lnSpc>
                <a:spcPct val="200000"/>
              </a:lnSpc>
            </a:pPr>
            <a:endParaRPr lang="pt-BR" dirty="0"/>
          </a:p>
        </p:txBody>
      </p:sp>
      <p:sp>
        <p:nvSpPr>
          <p:cNvPr id="36" name="Rectangle 1324"/>
          <p:cNvSpPr>
            <a:spLocks noChangeArrowheads="1"/>
          </p:cNvSpPr>
          <p:nvPr/>
        </p:nvSpPr>
        <p:spPr bwMode="auto">
          <a:xfrm>
            <a:off x="16530870" y="14113608"/>
            <a:ext cx="14747987" cy="82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b="1" dirty="0"/>
              <a:t>Tabela 1:</a:t>
            </a:r>
            <a:r>
              <a:rPr lang="pt-BR" dirty="0"/>
              <a:t> Resultado das análises físico-químicas </a:t>
            </a:r>
          </a:p>
        </p:txBody>
      </p:sp>
      <p:sp>
        <p:nvSpPr>
          <p:cNvPr id="38" name="Text Box 1315"/>
          <p:cNvSpPr txBox="1">
            <a:spLocks noChangeArrowheads="1"/>
          </p:cNvSpPr>
          <p:nvPr/>
        </p:nvSpPr>
        <p:spPr bwMode="auto">
          <a:xfrm>
            <a:off x="16634073" y="20016789"/>
            <a:ext cx="14788800" cy="1198800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CONCLUSÃO</a:t>
            </a:r>
            <a:endParaRPr lang="pt-BR" sz="4800" dirty="0">
              <a:solidFill>
                <a:srgbClr val="FF9900"/>
              </a:solidFill>
            </a:endParaRPr>
          </a:p>
        </p:txBody>
      </p:sp>
      <p:sp>
        <p:nvSpPr>
          <p:cNvPr id="39" name="Rectangle 1324"/>
          <p:cNvSpPr>
            <a:spLocks noChangeArrowheads="1"/>
          </p:cNvSpPr>
          <p:nvPr/>
        </p:nvSpPr>
        <p:spPr bwMode="auto">
          <a:xfrm>
            <a:off x="16634070" y="23893051"/>
            <a:ext cx="14788796" cy="168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/>
              <a:t>	Percebe-se. 	</a:t>
            </a:r>
          </a:p>
          <a:p>
            <a:pPr algn="just">
              <a:lnSpc>
                <a:spcPct val="200000"/>
              </a:lnSpc>
            </a:pPr>
            <a:r>
              <a:rPr lang="pt-BR" dirty="0"/>
              <a:t>	Desta forma</a:t>
            </a:r>
          </a:p>
        </p:txBody>
      </p:sp>
      <p:sp>
        <p:nvSpPr>
          <p:cNvPr id="22" name="Text Box 1315"/>
          <p:cNvSpPr txBox="1">
            <a:spLocks noChangeArrowheads="1"/>
          </p:cNvSpPr>
          <p:nvPr/>
        </p:nvSpPr>
        <p:spPr bwMode="auto">
          <a:xfrm>
            <a:off x="16634067" y="7296890"/>
            <a:ext cx="14788800" cy="1200329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rgbClr val="EA8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RESULTADOS E DISCUSSÃO</a:t>
            </a:r>
            <a:endParaRPr lang="pt-BR" sz="4800" dirty="0">
              <a:solidFill>
                <a:srgbClr val="EA8B00"/>
              </a:solidFill>
            </a:endParaRPr>
          </a:p>
        </p:txBody>
      </p:sp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E58313A2-9574-4569-8E60-9EE482903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0389"/>
              </p:ext>
            </p:extLst>
          </p:nvPr>
        </p:nvGraphicFramePr>
        <p:xfrm>
          <a:off x="16590126" y="14906811"/>
          <a:ext cx="14788802" cy="3634913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627289">
                  <a:extLst>
                    <a:ext uri="{9D8B030D-6E8A-4147-A177-3AD203B41FA5}">
                      <a16:colId xmlns:a16="http://schemas.microsoft.com/office/drawing/2014/main" val="364891744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796958641"/>
                    </a:ext>
                  </a:extLst>
                </a:gridCol>
                <a:gridCol w="1910569">
                  <a:extLst>
                    <a:ext uri="{9D8B030D-6E8A-4147-A177-3AD203B41FA5}">
                      <a16:colId xmlns:a16="http://schemas.microsoft.com/office/drawing/2014/main" val="2830112413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2458826394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3605571487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1388727576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1504961862"/>
                    </a:ext>
                  </a:extLst>
                </a:gridCol>
              </a:tblGrid>
              <a:tr h="12663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Amostra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D.Q.O.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ppm</a:t>
                      </a:r>
                      <a:r>
                        <a:rPr lang="pt-BR" sz="28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D.B.O.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ppm</a:t>
                      </a:r>
                      <a:r>
                        <a:rPr lang="pt-BR" sz="28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Turbidez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(NTU)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S.D.T.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ppm</a:t>
                      </a:r>
                      <a:r>
                        <a:rPr lang="pt-BR" sz="2800" dirty="0">
                          <a:effectLst/>
                        </a:rPr>
                        <a:t>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S.S.T.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(</a:t>
                      </a:r>
                      <a:r>
                        <a:rPr lang="pt-BR" sz="2800" dirty="0" err="1">
                          <a:effectLst/>
                        </a:rPr>
                        <a:t>mL</a:t>
                      </a:r>
                      <a:r>
                        <a:rPr lang="pt-BR" sz="2800" dirty="0">
                          <a:effectLst/>
                        </a:rPr>
                        <a:t>/L)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pH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406299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151384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0"/>
          <a:ext cx="161925" cy="10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Imagem de Bitmap" r:id="rId4" imgW="285866" imgH="200159" progId="PBrush">
                  <p:embed/>
                </p:oleObj>
              </mc:Choice>
              <mc:Fallback>
                <p:oleObj name="Imagem de Bitmap" r:id="rId4" imgW="285866" imgH="200159" progId="PBrush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0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161925" cy="10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Imagem de Bitmap" r:id="rId6" imgW="285866" imgH="200159" progId="PBrush">
                  <p:embed/>
                </p:oleObj>
              </mc:Choice>
              <mc:Fallback>
                <p:oleObj name="Imagem de Bitmap" r:id="rId6" imgW="285866" imgH="200159" progId="PBrush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0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tângulo 29"/>
          <p:cNvSpPr/>
          <p:nvPr/>
        </p:nvSpPr>
        <p:spPr>
          <a:xfrm>
            <a:off x="16634072" y="8543694"/>
            <a:ext cx="14788794" cy="820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/>
              <a:t>	A tabela 1 [6].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60826CF-CDBC-4443-B60C-8470917A94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6369" y="237789"/>
            <a:ext cx="6004148" cy="5185401"/>
          </a:xfrm>
          <a:prstGeom prst="rect">
            <a:avLst/>
          </a:prstGeom>
          <a:effectLst>
            <a:softEdge rad="2032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171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Design padrão</vt:lpstr>
      <vt:lpstr>Imagem de Bitmap</vt:lpstr>
      <vt:lpstr>Apresentação do PowerPoint</vt:lpstr>
    </vt:vector>
  </TitlesOfParts>
  <Company>inf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Patricia Mello</cp:lastModifiedBy>
  <cp:revision>386</cp:revision>
  <dcterms:created xsi:type="dcterms:W3CDTF">2008-09-12T18:30:37Z</dcterms:created>
  <dcterms:modified xsi:type="dcterms:W3CDTF">2018-08-13T23:18:48Z</dcterms:modified>
</cp:coreProperties>
</file>